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6" r:id="rId4"/>
    <p:sldId id="278" r:id="rId5"/>
    <p:sldId id="289" r:id="rId6"/>
    <p:sldId id="271" r:id="rId7"/>
    <p:sldId id="288" r:id="rId8"/>
    <p:sldId id="290" r:id="rId9"/>
    <p:sldId id="277" r:id="rId10"/>
    <p:sldId id="272" r:id="rId11"/>
    <p:sldId id="279" r:id="rId12"/>
    <p:sldId id="270" r:id="rId13"/>
    <p:sldId id="280" r:id="rId14"/>
    <p:sldId id="260" r:id="rId15"/>
    <p:sldId id="266" r:id="rId16"/>
    <p:sldId id="258" r:id="rId17"/>
    <p:sldId id="259" r:id="rId18"/>
    <p:sldId id="281" r:id="rId19"/>
    <p:sldId id="282" r:id="rId20"/>
    <p:sldId id="265" r:id="rId21"/>
    <p:sldId id="287" r:id="rId22"/>
    <p:sldId id="267" r:id="rId23"/>
    <p:sldId id="283" r:id="rId24"/>
    <p:sldId id="284" r:id="rId25"/>
    <p:sldId id="285" r:id="rId26"/>
    <p:sldId id="286" r:id="rId27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86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81F665C-2061-4C1E-BDD5-55FFF48952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24144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F9020-DC69-4316-98D7-275C4394D1F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122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38A2C-8517-4CFC-87FB-4099C287698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707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FE87C-DE01-40BF-8AA4-1347A00FDB2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2199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B6EAC-A04A-43B0-A838-72C03A1F202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470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23E9D-BB9A-4F99-82CE-379B862A89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377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5EE67-6B69-429F-9038-DDFAA1FDB41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38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637B8-C880-4E2C-94A1-42E296B7B35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781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BD96B-1B01-4FF1-97D5-DE72B74944A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693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58D2F-6021-4A90-818D-EF261A8C6FF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1266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E0B99-641C-4FE3-A799-961FACC2500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53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9F6D7-3F85-441A-B098-1F29CC3D90A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4239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D181125-59FF-4F3C-B7D2-76FEEF7D9F7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Active Wetlands –hankkeen kokeita ja tuloksia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5937250" cy="1752600"/>
          </a:xfrm>
        </p:spPr>
        <p:txBody>
          <a:bodyPr/>
          <a:lstStyle/>
          <a:p>
            <a:pPr eaLnBrk="1" hangingPunct="1"/>
            <a:r>
              <a:rPr lang="fi-FI" smtClean="0"/>
              <a:t>MTT/Kasvintuotannon tutkimus</a:t>
            </a:r>
          </a:p>
          <a:p>
            <a:pPr eaLnBrk="1" hangingPunct="1"/>
            <a:r>
              <a:rPr lang="fi-FI" sz="2800" smtClean="0"/>
              <a:t>Risto Uusitalo, Aaro Närvänen, Tapio Salo ja Kimmo Rasa</a:t>
            </a:r>
          </a:p>
        </p:txBody>
      </p:sp>
      <p:pic>
        <p:nvPicPr>
          <p:cNvPr id="2052" name="Picture 4" descr="CB_logo_colour_high3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805488"/>
            <a:ext cx="266382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EU_with_references_colour_high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4751388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MTT_horizontal_F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9446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title"/>
          </p:nvPr>
        </p:nvSpPr>
        <p:spPr>
          <a:xfrm>
            <a:off x="519113" y="260350"/>
            <a:ext cx="8229600" cy="1143000"/>
          </a:xfrm>
        </p:spPr>
        <p:txBody>
          <a:bodyPr/>
          <a:lstStyle/>
          <a:p>
            <a:pPr eaLnBrk="1" hangingPunct="1"/>
            <a:r>
              <a:rPr lang="fi-FI" smtClean="0"/>
              <a:t>Hankkeen tavoitteet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8569325" cy="48974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1800" smtClean="0"/>
              <a:t>Kehittää menetelmiä, joilla valumavesistä saadaan poistettua rehevöittävä fosforijae (veteen liuennut fosfaatti) ja siten vähentää levien ja vesikasvien kasvua vesistöissä.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  <a:p>
            <a:pPr eaLnBrk="1" hangingPunct="1">
              <a:lnSpc>
                <a:spcPct val="80000"/>
              </a:lnSpc>
            </a:pPr>
            <a:r>
              <a:rPr lang="fi-FI" sz="1800" smtClean="0"/>
              <a:t>Viedä aktiivimenetelmiä käytännön mittakaavaan, kolmen vuoden aikana teimme kenttäkokeita yhteensä 20 kohteessa.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  <a:p>
            <a:pPr eaLnBrk="1" hangingPunct="1">
              <a:lnSpc>
                <a:spcPct val="80000"/>
              </a:lnSpc>
            </a:pPr>
            <a:r>
              <a:rPr lang="fi-FI" sz="1800" smtClean="0"/>
              <a:t>Kaksi eri tyyppistä menetelmää. 1) Veteen liukenevan </a:t>
            </a:r>
            <a:r>
              <a:rPr lang="fi-FI" sz="1800" i="1" smtClean="0"/>
              <a:t>metallisuola</a:t>
            </a:r>
            <a:r>
              <a:rPr lang="fi-FI" sz="1800" smtClean="0"/>
              <a:t>n lisäys, jolla leville käyttökelpoinen fosfori sidotaan käyttökelvottomaan muotoon; 2) </a:t>
            </a:r>
            <a:r>
              <a:rPr lang="fi-FI" sz="1800" i="1" smtClean="0"/>
              <a:t>kiinteät fosforia pidättävät aineet</a:t>
            </a:r>
            <a:r>
              <a:rPr lang="fi-FI" sz="1800" smtClean="0"/>
              <a:t>, joiden avulla fosforia saadaan kerättyä pois vesiekosysteemistä.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  <a:p>
            <a:pPr eaLnBrk="1" hangingPunct="1">
              <a:lnSpc>
                <a:spcPct val="80000"/>
              </a:lnSpc>
            </a:pPr>
            <a:endParaRPr lang="fi-FI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19113" y="260350"/>
            <a:ext cx="8229600" cy="1143000"/>
          </a:xfrm>
        </p:spPr>
        <p:txBody>
          <a:bodyPr/>
          <a:lstStyle/>
          <a:p>
            <a:pPr eaLnBrk="1" hangingPunct="1"/>
            <a:r>
              <a:rPr lang="fi-FI" smtClean="0"/>
              <a:t>Hankkeen tavoitteet</a:t>
            </a: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8569325" cy="48974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1800" smtClean="0"/>
              <a:t>Kehittää menetelmiä, joilla valumavesistä saadaan poistettua rehevöittävä fosforijae (veteen liuennut fosfaatti) ja siten vähentää levien ja vesikasvien kasvua vesistöissä.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  <a:p>
            <a:pPr eaLnBrk="1" hangingPunct="1">
              <a:lnSpc>
                <a:spcPct val="80000"/>
              </a:lnSpc>
            </a:pPr>
            <a:r>
              <a:rPr lang="fi-FI" sz="1800" smtClean="0"/>
              <a:t>Viedä aktiivimenetelmiä käytännön mittakaavaan, kolmen vuoden aikana teimme kenttäkokeita yhteensä 20 kohteessa.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  <a:p>
            <a:pPr eaLnBrk="1" hangingPunct="1">
              <a:lnSpc>
                <a:spcPct val="80000"/>
              </a:lnSpc>
            </a:pPr>
            <a:r>
              <a:rPr lang="fi-FI" sz="1800" smtClean="0"/>
              <a:t>Kaksi eri tyyppistä menetelmää. 1) Veteen liukenevan </a:t>
            </a:r>
            <a:r>
              <a:rPr lang="fi-FI" sz="1800" i="1" smtClean="0"/>
              <a:t>metallisuola</a:t>
            </a:r>
            <a:r>
              <a:rPr lang="fi-FI" sz="1800" smtClean="0"/>
              <a:t>n lisäys, jolla leville käyttökelpoinen fosfori sidotaan käyttökelvottomaan muotoon; 2) </a:t>
            </a:r>
            <a:r>
              <a:rPr lang="fi-FI" sz="1800" i="1" smtClean="0"/>
              <a:t>kiinteät fosforia pidättävät aineet</a:t>
            </a:r>
            <a:r>
              <a:rPr lang="fi-FI" sz="1800" smtClean="0"/>
              <a:t>, joiden avulla fosforia saadaan kerättyä pois vesiekosysteemistä.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sz="1800" b="1" smtClean="0"/>
              <a:t>Metallisuolat yleisesti käytössä jäteveden puhdistuksessa ja juomaveden tuotanossa; tiedetään toimivan niissä oloissa, mutta voiko soveltaa peltovalumien puhdistukseen?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sz="1800" b="1" smtClean="0"/>
              <a:t>Kiinteät fosforinpidättäjät voisivat olla parempi ratkaisu sen vuoksi, että esimerkiksi annostelua ei tarvitsisi säätää ja seurata, minkä lisäksi niiden avulla fosforia voitaisiin saada kierrätettyä takaisin pelloille. </a:t>
            </a:r>
          </a:p>
          <a:p>
            <a:pPr eaLnBrk="1" hangingPunct="1">
              <a:lnSpc>
                <a:spcPct val="80000"/>
              </a:lnSpc>
            </a:pPr>
            <a:endParaRPr lang="fi-FI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4000" smtClean="0"/>
              <a:t>Liukoisen metallisuolan lisäys valumaveteen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468313" y="2205038"/>
            <a:ext cx="8424862" cy="28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i-FI" sz="2400"/>
              <a:t> Kemikaalina rautasulfaatti (Ferix-3, Kemira Kemwater Oy)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i-FI" sz="2400"/>
              <a:t> Kemikaalin annostelulaitteena käytettiin Närvänen-tyypin Ferix-annostelijaa, joka toimii ilman ulkopuolista energiaa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i-FI" sz="2400"/>
              <a:t> Tuloksia 18 koepaikalta, suosituksia paikkojen valinnan suhteen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i-FI" sz="2400"/>
              <a:t> Ongelmia, kuten kunnon tutkimuksessa tuleekin olla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155950"/>
            <a:ext cx="9366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628775"/>
            <a:ext cx="87122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i-FI" smtClean="0"/>
              <a:t>Helposti veteen liukeneva rautasuola:</a:t>
            </a:r>
          </a:p>
          <a:p>
            <a:pPr algn="ctr" eaLnBrk="1" hangingPunct="1">
              <a:buFontTx/>
              <a:buNone/>
            </a:pPr>
            <a:r>
              <a:rPr lang="fi-FI" sz="2800" smtClean="0"/>
              <a:t>Fe</a:t>
            </a:r>
            <a:r>
              <a:rPr lang="fi-FI" sz="2800" baseline="-25000" smtClean="0"/>
              <a:t>2</a:t>
            </a:r>
            <a:r>
              <a:rPr lang="fi-FI" sz="2800" smtClean="0"/>
              <a:t>(SO</a:t>
            </a:r>
            <a:r>
              <a:rPr lang="fi-FI" sz="2800" baseline="-25000" smtClean="0"/>
              <a:t>4</a:t>
            </a:r>
            <a:r>
              <a:rPr lang="fi-FI" sz="2800" smtClean="0"/>
              <a:t>)</a:t>
            </a:r>
            <a:r>
              <a:rPr lang="fi-FI" sz="2800" baseline="-25000" smtClean="0"/>
              <a:t>3</a:t>
            </a:r>
            <a:r>
              <a:rPr lang="fi-FI" sz="2800" smtClean="0"/>
              <a:t> + 4H</a:t>
            </a:r>
            <a:r>
              <a:rPr lang="fi-FI" sz="2800" baseline="-25000" smtClean="0"/>
              <a:t>2</a:t>
            </a:r>
            <a:r>
              <a:rPr lang="fi-FI" sz="2800" smtClean="0"/>
              <a:t>O -&gt; 2FeOOH + 6H</a:t>
            </a:r>
            <a:r>
              <a:rPr lang="fi-FI" sz="2800" baseline="30000" smtClean="0"/>
              <a:t>+</a:t>
            </a:r>
            <a:r>
              <a:rPr lang="fi-FI" sz="2800" smtClean="0"/>
              <a:t> + 3SO</a:t>
            </a:r>
            <a:r>
              <a:rPr lang="fi-FI" sz="2800" baseline="-25000" smtClean="0"/>
              <a:t>4</a:t>
            </a:r>
            <a:r>
              <a:rPr lang="fi-FI" sz="2800" baseline="30000" smtClean="0"/>
              <a:t>2-</a:t>
            </a:r>
            <a:endParaRPr lang="fi-FI" sz="2800" smtClean="0"/>
          </a:p>
          <a:p>
            <a:pPr eaLnBrk="1" hangingPunct="1">
              <a:buFontTx/>
              <a:buNone/>
            </a:pPr>
            <a:r>
              <a:rPr lang="fi-FI" smtClean="0"/>
              <a:t>	- fosfori reagoi raudan kanssa sitoutuen siihen</a:t>
            </a:r>
          </a:p>
          <a:p>
            <a:pPr eaLnBrk="1" hangingPunct="1">
              <a:buFontTx/>
              <a:buNone/>
            </a:pPr>
            <a:r>
              <a:rPr lang="fi-FI" smtClean="0"/>
              <a:t>	- tuottaa runsaasti happamuutta (veden pH laskee)</a:t>
            </a:r>
          </a:p>
          <a:p>
            <a:pPr eaLnBrk="1" hangingPunct="1">
              <a:buFontTx/>
              <a:buNone/>
            </a:pPr>
            <a:r>
              <a:rPr lang="fi-FI" smtClean="0"/>
              <a:t>	- sulfaatti ei ole käytännössä mikään ongelma (jos se nyt jollakin kävi mielessä)</a:t>
            </a: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Ferix-3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67"/>
          <p:cNvGrpSpPr>
            <a:grpSpLocks/>
          </p:cNvGrpSpPr>
          <p:nvPr/>
        </p:nvGrpSpPr>
        <p:grpSpPr bwMode="auto">
          <a:xfrm>
            <a:off x="1042988" y="765175"/>
            <a:ext cx="8101012" cy="3240088"/>
            <a:chOff x="657" y="482"/>
            <a:chExt cx="5103" cy="2041"/>
          </a:xfrm>
        </p:grpSpPr>
        <p:sp>
          <p:nvSpPr>
            <p:cNvPr id="15366" name="Line 5"/>
            <p:cNvSpPr>
              <a:spLocks noChangeShapeType="1"/>
            </p:cNvSpPr>
            <p:nvPr/>
          </p:nvSpPr>
          <p:spPr bwMode="auto">
            <a:xfrm flipH="1" flipV="1">
              <a:off x="697" y="1540"/>
              <a:ext cx="3463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15367" name="Rectangle 6"/>
            <p:cNvSpPr>
              <a:spLocks noChangeArrowheads="1"/>
            </p:cNvSpPr>
            <p:nvPr/>
          </p:nvSpPr>
          <p:spPr bwMode="auto">
            <a:xfrm>
              <a:off x="1329" y="482"/>
              <a:ext cx="2505" cy="98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5368" name="AutoShape 7" descr="Small grid"/>
            <p:cNvSpPr>
              <a:spLocks noChangeArrowheads="1"/>
            </p:cNvSpPr>
            <p:nvPr/>
          </p:nvSpPr>
          <p:spPr bwMode="auto">
            <a:xfrm rot="16200000" flipH="1">
              <a:off x="3068" y="1724"/>
              <a:ext cx="400" cy="515"/>
            </a:xfrm>
            <a:prstGeom prst="rtTriangle">
              <a:avLst/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5369" name="Line 9"/>
            <p:cNvSpPr>
              <a:spLocks noChangeShapeType="1"/>
            </p:cNvSpPr>
            <p:nvPr/>
          </p:nvSpPr>
          <p:spPr bwMode="auto">
            <a:xfrm flipV="1">
              <a:off x="3903" y="1662"/>
              <a:ext cx="0" cy="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15370" name="Line 10"/>
            <p:cNvSpPr>
              <a:spLocks noChangeShapeType="1"/>
            </p:cNvSpPr>
            <p:nvPr/>
          </p:nvSpPr>
          <p:spPr bwMode="auto">
            <a:xfrm>
              <a:off x="3903" y="2182"/>
              <a:ext cx="0" cy="23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3909" y="2409"/>
              <a:ext cx="6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>
              <a:off x="709" y="1982"/>
              <a:ext cx="31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15373" name="Freeform 13"/>
            <p:cNvSpPr>
              <a:spLocks/>
            </p:cNvSpPr>
            <p:nvPr/>
          </p:nvSpPr>
          <p:spPr bwMode="auto">
            <a:xfrm>
              <a:off x="3851" y="1982"/>
              <a:ext cx="773" cy="353"/>
            </a:xfrm>
            <a:custGeom>
              <a:avLst/>
              <a:gdLst>
                <a:gd name="T0" fmla="*/ 0 w 720"/>
                <a:gd name="T1" fmla="*/ 0 h 424"/>
                <a:gd name="T2" fmla="*/ 2147483647 w 720"/>
                <a:gd name="T3" fmla="*/ 1787881433 h 424"/>
                <a:gd name="T4" fmla="*/ 2147483647 w 720"/>
                <a:gd name="T5" fmla="*/ 1787881433 h 424"/>
                <a:gd name="T6" fmla="*/ 2147483647 w 720"/>
                <a:gd name="T7" fmla="*/ 1787881433 h 424"/>
                <a:gd name="T8" fmla="*/ 2147483647 w 720"/>
                <a:gd name="T9" fmla="*/ 1787881433 h 4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0"/>
                <a:gd name="T16" fmla="*/ 0 h 424"/>
                <a:gd name="T17" fmla="*/ 720 w 720"/>
                <a:gd name="T18" fmla="*/ 424 h 4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0" h="424">
                  <a:moveTo>
                    <a:pt x="0" y="0"/>
                  </a:moveTo>
                  <a:cubicBezTo>
                    <a:pt x="48" y="12"/>
                    <a:pt x="96" y="24"/>
                    <a:pt x="144" y="48"/>
                  </a:cubicBezTo>
                  <a:cubicBezTo>
                    <a:pt x="192" y="72"/>
                    <a:pt x="232" y="88"/>
                    <a:pt x="288" y="144"/>
                  </a:cubicBezTo>
                  <a:cubicBezTo>
                    <a:pt x="344" y="200"/>
                    <a:pt x="408" y="344"/>
                    <a:pt x="480" y="384"/>
                  </a:cubicBezTo>
                  <a:cubicBezTo>
                    <a:pt x="552" y="424"/>
                    <a:pt x="636" y="404"/>
                    <a:pt x="720" y="3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15374" name="Freeform 14"/>
            <p:cNvSpPr>
              <a:spLocks/>
            </p:cNvSpPr>
            <p:nvPr/>
          </p:nvSpPr>
          <p:spPr bwMode="auto">
            <a:xfrm>
              <a:off x="3903" y="2182"/>
              <a:ext cx="309" cy="239"/>
            </a:xfrm>
            <a:custGeom>
              <a:avLst/>
              <a:gdLst>
                <a:gd name="T0" fmla="*/ 0 w 288"/>
                <a:gd name="T1" fmla="*/ 0 h 264"/>
                <a:gd name="T2" fmla="*/ 2147483647 w 288"/>
                <a:gd name="T3" fmla="*/ 1944123453 h 264"/>
                <a:gd name="T4" fmla="*/ 2147483647 w 288"/>
                <a:gd name="T5" fmla="*/ 1944123453 h 264"/>
                <a:gd name="T6" fmla="*/ 2147483647 w 288"/>
                <a:gd name="T7" fmla="*/ 1944123453 h 264"/>
                <a:gd name="T8" fmla="*/ 2147483647 w 288"/>
                <a:gd name="T9" fmla="*/ 1944123453 h 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64"/>
                <a:gd name="T17" fmla="*/ 288 w 288"/>
                <a:gd name="T18" fmla="*/ 264 h 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64">
                  <a:moveTo>
                    <a:pt x="0" y="0"/>
                  </a:moveTo>
                  <a:cubicBezTo>
                    <a:pt x="52" y="28"/>
                    <a:pt x="104" y="56"/>
                    <a:pt x="144" y="96"/>
                  </a:cubicBezTo>
                  <a:cubicBezTo>
                    <a:pt x="184" y="136"/>
                    <a:pt x="216" y="216"/>
                    <a:pt x="240" y="240"/>
                  </a:cubicBezTo>
                  <a:cubicBezTo>
                    <a:pt x="264" y="264"/>
                    <a:pt x="288" y="240"/>
                    <a:pt x="288" y="240"/>
                  </a:cubicBezTo>
                  <a:cubicBezTo>
                    <a:pt x="288" y="240"/>
                    <a:pt x="264" y="240"/>
                    <a:pt x="240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15375" name="Line 15"/>
            <p:cNvSpPr>
              <a:spLocks noChangeShapeType="1"/>
            </p:cNvSpPr>
            <p:nvPr/>
          </p:nvSpPr>
          <p:spPr bwMode="auto">
            <a:xfrm>
              <a:off x="2183" y="2102"/>
              <a:ext cx="5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15376" name="Rectangle 16"/>
            <p:cNvSpPr>
              <a:spLocks noChangeArrowheads="1"/>
            </p:cNvSpPr>
            <p:nvPr/>
          </p:nvSpPr>
          <p:spPr bwMode="auto">
            <a:xfrm>
              <a:off x="1329" y="1465"/>
              <a:ext cx="154" cy="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5377" name="Rectangle 17"/>
            <p:cNvSpPr>
              <a:spLocks noChangeArrowheads="1"/>
            </p:cNvSpPr>
            <p:nvPr/>
          </p:nvSpPr>
          <p:spPr bwMode="auto">
            <a:xfrm>
              <a:off x="3680" y="1462"/>
              <a:ext cx="154" cy="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461" y="1025"/>
              <a:ext cx="1469" cy="451"/>
            </a:xfrm>
            <a:custGeom>
              <a:avLst/>
              <a:gdLst>
                <a:gd name="T0" fmla="*/ 2147483647 w 1368"/>
                <a:gd name="T1" fmla="*/ 1786928275 h 542"/>
                <a:gd name="T2" fmla="*/ 2147483647 w 1368"/>
                <a:gd name="T3" fmla="*/ 1786928275 h 542"/>
                <a:gd name="T4" fmla="*/ 2147483647 w 1368"/>
                <a:gd name="T5" fmla="*/ 1786928275 h 542"/>
                <a:gd name="T6" fmla="*/ 2147483647 w 1368"/>
                <a:gd name="T7" fmla="*/ 1786928275 h 542"/>
                <a:gd name="T8" fmla="*/ 2147483647 w 1368"/>
                <a:gd name="T9" fmla="*/ 1786928275 h 542"/>
                <a:gd name="T10" fmla="*/ 2147483647 w 1368"/>
                <a:gd name="T11" fmla="*/ 1786928275 h 542"/>
                <a:gd name="T12" fmla="*/ 2147483647 w 1368"/>
                <a:gd name="T13" fmla="*/ 1786928275 h 542"/>
                <a:gd name="T14" fmla="*/ 2147483647 w 1368"/>
                <a:gd name="T15" fmla="*/ 1786928275 h 542"/>
                <a:gd name="T16" fmla="*/ 2147483647 w 1368"/>
                <a:gd name="T17" fmla="*/ 1786928275 h 542"/>
                <a:gd name="T18" fmla="*/ 2147483647 w 1368"/>
                <a:gd name="T19" fmla="*/ 1786928275 h 542"/>
                <a:gd name="T20" fmla="*/ 2147483647 w 1368"/>
                <a:gd name="T21" fmla="*/ 1786928275 h 542"/>
                <a:gd name="T22" fmla="*/ 2147483647 w 1368"/>
                <a:gd name="T23" fmla="*/ 1786928275 h 542"/>
                <a:gd name="T24" fmla="*/ 2147483647 w 1368"/>
                <a:gd name="T25" fmla="*/ 1786928275 h 5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8"/>
                <a:gd name="T40" fmla="*/ 0 h 542"/>
                <a:gd name="T41" fmla="*/ 1368 w 1368"/>
                <a:gd name="T42" fmla="*/ 542 h 5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8" h="542">
                  <a:moveTo>
                    <a:pt x="38" y="527"/>
                  </a:moveTo>
                  <a:cubicBezTo>
                    <a:pt x="47" y="494"/>
                    <a:pt x="178" y="323"/>
                    <a:pt x="167" y="290"/>
                  </a:cubicBezTo>
                  <a:cubicBezTo>
                    <a:pt x="225" y="209"/>
                    <a:pt x="285" y="109"/>
                    <a:pt x="384" y="39"/>
                  </a:cubicBezTo>
                  <a:cubicBezTo>
                    <a:pt x="475" y="33"/>
                    <a:pt x="494" y="31"/>
                    <a:pt x="587" y="26"/>
                  </a:cubicBezTo>
                  <a:cubicBezTo>
                    <a:pt x="655" y="51"/>
                    <a:pt x="721" y="160"/>
                    <a:pt x="757" y="175"/>
                  </a:cubicBezTo>
                  <a:cubicBezTo>
                    <a:pt x="811" y="176"/>
                    <a:pt x="888" y="34"/>
                    <a:pt x="967" y="19"/>
                  </a:cubicBezTo>
                  <a:cubicBezTo>
                    <a:pt x="1023" y="30"/>
                    <a:pt x="1171" y="0"/>
                    <a:pt x="1224" y="80"/>
                  </a:cubicBezTo>
                  <a:cubicBezTo>
                    <a:pt x="1278" y="109"/>
                    <a:pt x="1257" y="135"/>
                    <a:pt x="1265" y="175"/>
                  </a:cubicBezTo>
                  <a:cubicBezTo>
                    <a:pt x="1273" y="215"/>
                    <a:pt x="1272" y="262"/>
                    <a:pt x="1272" y="317"/>
                  </a:cubicBezTo>
                  <a:cubicBezTo>
                    <a:pt x="1272" y="372"/>
                    <a:pt x="1283" y="472"/>
                    <a:pt x="1265" y="507"/>
                  </a:cubicBezTo>
                  <a:cubicBezTo>
                    <a:pt x="1247" y="542"/>
                    <a:pt x="1368" y="526"/>
                    <a:pt x="1163" y="527"/>
                  </a:cubicBezTo>
                  <a:cubicBezTo>
                    <a:pt x="958" y="528"/>
                    <a:pt x="219" y="514"/>
                    <a:pt x="32" y="514"/>
                  </a:cubicBezTo>
                  <a:cubicBezTo>
                    <a:pt x="0" y="493"/>
                    <a:pt x="5" y="494"/>
                    <a:pt x="38" y="527"/>
                  </a:cubicBezTo>
                  <a:close/>
                </a:path>
              </a:pathLst>
            </a:custGeom>
            <a:solidFill>
              <a:srgbClr val="99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5379" name="Rectangle 19"/>
            <p:cNvSpPr>
              <a:spLocks noChangeArrowheads="1"/>
            </p:cNvSpPr>
            <p:nvPr/>
          </p:nvSpPr>
          <p:spPr bwMode="auto">
            <a:xfrm>
              <a:off x="2984" y="1426"/>
              <a:ext cx="541" cy="356"/>
            </a:xfrm>
            <a:prstGeom prst="rect">
              <a:avLst/>
            </a:prstGeom>
            <a:solidFill>
              <a:srgbClr val="99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5380" name="Line 20"/>
            <p:cNvSpPr>
              <a:spLocks noChangeShapeType="1"/>
            </p:cNvSpPr>
            <p:nvPr/>
          </p:nvSpPr>
          <p:spPr bwMode="auto">
            <a:xfrm>
              <a:off x="2984" y="1465"/>
              <a:ext cx="0" cy="3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15381" name="Line 21"/>
            <p:cNvSpPr>
              <a:spLocks noChangeShapeType="1"/>
            </p:cNvSpPr>
            <p:nvPr/>
          </p:nvSpPr>
          <p:spPr bwMode="auto">
            <a:xfrm>
              <a:off x="3520" y="1465"/>
              <a:ext cx="0" cy="3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15382" name="Line 22"/>
            <p:cNvSpPr>
              <a:spLocks noChangeShapeType="1"/>
            </p:cNvSpPr>
            <p:nvPr/>
          </p:nvSpPr>
          <p:spPr bwMode="auto">
            <a:xfrm>
              <a:off x="3276" y="1426"/>
              <a:ext cx="0" cy="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2886" y="1124"/>
              <a:ext cx="68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 sz="2400">
                  <a:latin typeface="Times New Roman" pitchFamily="18" charset="0"/>
                  <a:cs typeface="Arial" charset="0"/>
                </a:rPr>
                <a:t>Ferix-3</a:t>
              </a:r>
            </a:p>
          </p:txBody>
        </p:sp>
        <p:sp>
          <p:nvSpPr>
            <p:cNvPr id="15384" name="AutoShape 24"/>
            <p:cNvSpPr>
              <a:spLocks noChangeArrowheads="1"/>
            </p:cNvSpPr>
            <p:nvPr/>
          </p:nvSpPr>
          <p:spPr bwMode="auto">
            <a:xfrm>
              <a:off x="1670" y="1200"/>
              <a:ext cx="584" cy="226"/>
            </a:xfrm>
            <a:prstGeom prst="roundRect">
              <a:avLst>
                <a:gd name="adj" fmla="val 16667"/>
              </a:avLst>
            </a:prstGeom>
            <a:solidFill>
              <a:srgbClr val="99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5385" name="AutoShape 25"/>
            <p:cNvSpPr>
              <a:spLocks noChangeArrowheads="1"/>
            </p:cNvSpPr>
            <p:nvPr/>
          </p:nvSpPr>
          <p:spPr bwMode="auto">
            <a:xfrm>
              <a:off x="1670" y="973"/>
              <a:ext cx="584" cy="227"/>
            </a:xfrm>
            <a:prstGeom prst="roundRect">
              <a:avLst>
                <a:gd name="adj" fmla="val 16667"/>
              </a:avLst>
            </a:prstGeom>
            <a:solidFill>
              <a:srgbClr val="99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5386" name="AutoShape 26"/>
            <p:cNvSpPr>
              <a:spLocks noChangeArrowheads="1"/>
            </p:cNvSpPr>
            <p:nvPr/>
          </p:nvSpPr>
          <p:spPr bwMode="auto">
            <a:xfrm>
              <a:off x="1670" y="747"/>
              <a:ext cx="584" cy="226"/>
            </a:xfrm>
            <a:prstGeom prst="roundRect">
              <a:avLst>
                <a:gd name="adj" fmla="val 16667"/>
              </a:avLst>
            </a:prstGeom>
            <a:solidFill>
              <a:srgbClr val="99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grpSp>
          <p:nvGrpSpPr>
            <p:cNvPr id="15387" name="Group 47"/>
            <p:cNvGrpSpPr>
              <a:grpSpLocks/>
            </p:cNvGrpSpPr>
            <p:nvPr/>
          </p:nvGrpSpPr>
          <p:grpSpPr bwMode="auto">
            <a:xfrm>
              <a:off x="3959" y="2409"/>
              <a:ext cx="535" cy="114"/>
              <a:chOff x="1474" y="2976"/>
              <a:chExt cx="499" cy="137"/>
            </a:xfrm>
          </p:grpSpPr>
          <p:sp>
            <p:nvSpPr>
              <p:cNvPr id="15419" name="Line 48"/>
              <p:cNvSpPr>
                <a:spLocks noChangeShapeType="1"/>
              </p:cNvSpPr>
              <p:nvPr/>
            </p:nvSpPr>
            <p:spPr bwMode="auto">
              <a:xfrm flipH="1">
                <a:off x="1474" y="2976"/>
                <a:ext cx="136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5420" name="Line 49"/>
              <p:cNvSpPr>
                <a:spLocks noChangeShapeType="1"/>
              </p:cNvSpPr>
              <p:nvPr/>
            </p:nvSpPr>
            <p:spPr bwMode="auto">
              <a:xfrm flipH="1">
                <a:off x="1655" y="2976"/>
                <a:ext cx="136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5421" name="Line 50"/>
              <p:cNvSpPr>
                <a:spLocks noChangeShapeType="1"/>
              </p:cNvSpPr>
              <p:nvPr/>
            </p:nvSpPr>
            <p:spPr bwMode="auto">
              <a:xfrm flipH="1">
                <a:off x="1837" y="2976"/>
                <a:ext cx="136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5388" name="Group 55"/>
            <p:cNvGrpSpPr>
              <a:grpSpLocks/>
            </p:cNvGrpSpPr>
            <p:nvPr/>
          </p:nvGrpSpPr>
          <p:grpSpPr bwMode="auto">
            <a:xfrm>
              <a:off x="657" y="2295"/>
              <a:ext cx="3246" cy="228"/>
              <a:chOff x="1111" y="2931"/>
              <a:chExt cx="3024" cy="274"/>
            </a:xfrm>
          </p:grpSpPr>
          <p:sp>
            <p:nvSpPr>
              <p:cNvPr id="15396" name="Line 8"/>
              <p:cNvSpPr>
                <a:spLocks noChangeShapeType="1"/>
              </p:cNvSpPr>
              <p:nvPr/>
            </p:nvSpPr>
            <p:spPr bwMode="auto">
              <a:xfrm>
                <a:off x="1111" y="2931"/>
                <a:ext cx="30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grpSp>
            <p:nvGrpSpPr>
              <p:cNvPr id="15397" name="Group 27"/>
              <p:cNvGrpSpPr>
                <a:grpSpLocks/>
              </p:cNvGrpSpPr>
              <p:nvPr/>
            </p:nvGrpSpPr>
            <p:grpSpPr bwMode="auto">
              <a:xfrm>
                <a:off x="1193" y="2931"/>
                <a:ext cx="499" cy="137"/>
                <a:chOff x="1474" y="2976"/>
                <a:chExt cx="499" cy="137"/>
              </a:xfrm>
            </p:grpSpPr>
            <p:sp>
              <p:nvSpPr>
                <p:cNvPr id="1541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474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15417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1655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15418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1837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15398" name="Group 31"/>
              <p:cNvGrpSpPr>
                <a:grpSpLocks/>
              </p:cNvGrpSpPr>
              <p:nvPr/>
            </p:nvGrpSpPr>
            <p:grpSpPr bwMode="auto">
              <a:xfrm>
                <a:off x="1737" y="2931"/>
                <a:ext cx="499" cy="137"/>
                <a:chOff x="1474" y="2976"/>
                <a:chExt cx="499" cy="137"/>
              </a:xfrm>
            </p:grpSpPr>
            <p:sp>
              <p:nvSpPr>
                <p:cNvPr id="15413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1474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15414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655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15415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837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15399" name="Group 35"/>
              <p:cNvGrpSpPr>
                <a:grpSpLocks/>
              </p:cNvGrpSpPr>
              <p:nvPr/>
            </p:nvGrpSpPr>
            <p:grpSpPr bwMode="auto">
              <a:xfrm>
                <a:off x="2281" y="2931"/>
                <a:ext cx="499" cy="137"/>
                <a:chOff x="1474" y="2976"/>
                <a:chExt cx="499" cy="137"/>
              </a:xfrm>
            </p:grpSpPr>
            <p:sp>
              <p:nvSpPr>
                <p:cNvPr id="15410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1474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15411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1655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15412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837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15400" name="Group 39"/>
              <p:cNvGrpSpPr>
                <a:grpSpLocks/>
              </p:cNvGrpSpPr>
              <p:nvPr/>
            </p:nvGrpSpPr>
            <p:grpSpPr bwMode="auto">
              <a:xfrm>
                <a:off x="2826" y="2931"/>
                <a:ext cx="499" cy="137"/>
                <a:chOff x="1474" y="2976"/>
                <a:chExt cx="499" cy="137"/>
              </a:xfrm>
            </p:grpSpPr>
            <p:sp>
              <p:nvSpPr>
                <p:cNvPr id="15407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474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15408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655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15409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837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15401" name="Group 43"/>
              <p:cNvGrpSpPr>
                <a:grpSpLocks/>
              </p:cNvGrpSpPr>
              <p:nvPr/>
            </p:nvGrpSpPr>
            <p:grpSpPr bwMode="auto">
              <a:xfrm>
                <a:off x="3370" y="2931"/>
                <a:ext cx="499" cy="137"/>
                <a:chOff x="1474" y="2976"/>
                <a:chExt cx="499" cy="137"/>
              </a:xfrm>
            </p:grpSpPr>
            <p:sp>
              <p:nvSpPr>
                <p:cNvPr id="15404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474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15405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655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15406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837" y="2976"/>
                  <a:ext cx="136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sp>
            <p:nvSpPr>
              <p:cNvPr id="15402" name="Line 52"/>
              <p:cNvSpPr>
                <a:spLocks noChangeShapeType="1"/>
              </p:cNvSpPr>
              <p:nvPr/>
            </p:nvSpPr>
            <p:spPr bwMode="auto">
              <a:xfrm flipH="1">
                <a:off x="3960" y="3068"/>
                <a:ext cx="136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5403" name="Line 53"/>
              <p:cNvSpPr>
                <a:spLocks noChangeShapeType="1"/>
              </p:cNvSpPr>
              <p:nvPr/>
            </p:nvSpPr>
            <p:spPr bwMode="auto">
              <a:xfrm flipH="1">
                <a:off x="3914" y="2931"/>
                <a:ext cx="136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5389" name="Line 54"/>
            <p:cNvSpPr>
              <a:spLocks noChangeShapeType="1"/>
            </p:cNvSpPr>
            <p:nvPr/>
          </p:nvSpPr>
          <p:spPr bwMode="auto">
            <a:xfrm>
              <a:off x="2507" y="595"/>
              <a:ext cx="0" cy="8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15390" name="Text Box 56"/>
            <p:cNvSpPr txBox="1">
              <a:spLocks noChangeArrowheads="1"/>
            </p:cNvSpPr>
            <p:nvPr/>
          </p:nvSpPr>
          <p:spPr bwMode="auto">
            <a:xfrm>
              <a:off x="1097" y="2003"/>
              <a:ext cx="9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/>
                <a:t>Veden virtaus</a:t>
              </a:r>
            </a:p>
          </p:txBody>
        </p:sp>
        <p:sp>
          <p:nvSpPr>
            <p:cNvPr id="15391" name="Text Box 57"/>
            <p:cNvSpPr txBox="1">
              <a:spLocks noChangeArrowheads="1"/>
            </p:cNvSpPr>
            <p:nvPr/>
          </p:nvSpPr>
          <p:spPr bwMode="auto">
            <a:xfrm>
              <a:off x="4164" y="1540"/>
              <a:ext cx="1596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/>
                <a:t>V-aukkopato, jolla vedenpintaa saadaan nostettua virtaaman kasvaessa.</a:t>
              </a:r>
            </a:p>
          </p:txBody>
        </p:sp>
        <p:sp>
          <p:nvSpPr>
            <p:cNvPr id="15392" name="Line 58"/>
            <p:cNvSpPr>
              <a:spLocks noChangeShapeType="1"/>
            </p:cNvSpPr>
            <p:nvPr/>
          </p:nvSpPr>
          <p:spPr bwMode="auto">
            <a:xfrm flipH="1">
              <a:off x="3919" y="1729"/>
              <a:ext cx="244" cy="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15393" name="Text Box 59"/>
            <p:cNvSpPr txBox="1">
              <a:spLocks noChangeArrowheads="1"/>
            </p:cNvSpPr>
            <p:nvPr/>
          </p:nvSpPr>
          <p:spPr bwMode="auto">
            <a:xfrm>
              <a:off x="2604" y="557"/>
              <a:ext cx="10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/>
                <a:t>Kemikaalisäiliö</a:t>
              </a:r>
            </a:p>
          </p:txBody>
        </p:sp>
        <p:sp>
          <p:nvSpPr>
            <p:cNvPr id="15394" name="Text Box 60"/>
            <p:cNvSpPr txBox="1">
              <a:spLocks noChangeArrowheads="1"/>
            </p:cNvSpPr>
            <p:nvPr/>
          </p:nvSpPr>
          <p:spPr bwMode="auto">
            <a:xfrm>
              <a:off x="803" y="1619"/>
              <a:ext cx="209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/>
                <a:t>Verkkokartio, josta kemikaali liukenee veteen.</a:t>
              </a:r>
            </a:p>
          </p:txBody>
        </p:sp>
        <p:sp>
          <p:nvSpPr>
            <p:cNvPr id="15395" name="Line 61"/>
            <p:cNvSpPr>
              <a:spLocks noChangeShapeType="1"/>
            </p:cNvSpPr>
            <p:nvPr/>
          </p:nvSpPr>
          <p:spPr bwMode="auto">
            <a:xfrm>
              <a:off x="2214" y="1879"/>
              <a:ext cx="8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5363" name="Text Box 62"/>
          <p:cNvSpPr txBox="1">
            <a:spLocks noChangeArrowheads="1"/>
          </p:cNvSpPr>
          <p:nvPr/>
        </p:nvSpPr>
        <p:spPr bwMode="auto">
          <a:xfrm>
            <a:off x="1547813" y="260350"/>
            <a:ext cx="5697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sz="2400"/>
              <a:t>Närvänen-tyypin rautasulfaattiannostelija</a:t>
            </a:r>
          </a:p>
        </p:txBody>
      </p:sp>
      <p:pic>
        <p:nvPicPr>
          <p:cNvPr id="15364" name="Picture 63" descr="Ferix-annostelija Ojais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94150"/>
            <a:ext cx="30241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lum bright="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05263"/>
            <a:ext cx="3960812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539750" y="765175"/>
            <a:ext cx="8085138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fi-FI" sz="2400"/>
              <a:t> Rautasulfaatin avulla saatiin eri koepaikoilla</a:t>
            </a:r>
            <a:r>
              <a:rPr lang="fi-FI" sz="2400" b="1"/>
              <a:t> keskimäärin 62 % (29-95 %), liuenneesta fosforista sidottua</a:t>
            </a:r>
            <a:r>
              <a:rPr lang="fi-FI" sz="2400"/>
              <a:t> rauta-fosfori –yhdisteiksi.</a:t>
            </a:r>
          </a:p>
          <a:p>
            <a:pPr eaLnBrk="1" hangingPunct="1">
              <a:buFontTx/>
              <a:buChar char="-"/>
            </a:pPr>
            <a:endParaRPr lang="fi-FI" sz="2400"/>
          </a:p>
          <a:p>
            <a:pPr eaLnBrk="1" hangingPunct="1">
              <a:buFontTx/>
              <a:buChar char="-"/>
            </a:pPr>
            <a:r>
              <a:rPr lang="fi-FI" sz="2400"/>
              <a:t> Kustannukset sidottua fosforikiloa kohden olivat kovin erilaisia eri koepaikoilla. Paras hyöty käytetystä kemikaalikilosta saatiin paikassa, jossa ojaan pääsi lantalan valumavesiä. Tässä kohteessa poistetun fosforikilon hinnaksi tuli alle 20 euroa.</a:t>
            </a:r>
          </a:p>
          <a:p>
            <a:pPr eaLnBrk="1" hangingPunct="1">
              <a:buFontTx/>
              <a:buChar char="-"/>
            </a:pPr>
            <a:endParaRPr lang="fi-FI" sz="2400"/>
          </a:p>
          <a:p>
            <a:pPr eaLnBrk="1" hangingPunct="1">
              <a:buFontTx/>
              <a:buChar char="-"/>
            </a:pPr>
            <a:r>
              <a:rPr lang="fi-FI" sz="2400"/>
              <a:t> Laimeita peltovesiä käsiteltäessä sidotun fosforikilon hinta nousi jopa 20-kertaiseksi (460 euroon) edelliseen verrattuna.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5"/>
          <p:cNvSpPr txBox="1">
            <a:spLocks noChangeArrowheads="1"/>
          </p:cNvSpPr>
          <p:nvPr/>
        </p:nvSpPr>
        <p:spPr bwMode="auto">
          <a:xfrm>
            <a:off x="179388" y="5516563"/>
            <a:ext cx="88582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sz="2400" b="1"/>
              <a:t>Rautasulfaattisaostusta ei kannata tehdä alhaisissa liuenneen P:n pitoisuuksissa, vaan kemikalointi olisi vietävä mahdollisimman lähelle kuormituksen alkulähdettä.</a:t>
            </a:r>
          </a:p>
        </p:txBody>
      </p:sp>
      <p:pic>
        <p:nvPicPr>
          <p:cNvPr id="17411" name="Picture 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1125538"/>
            <a:ext cx="34575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95288" y="115888"/>
            <a:ext cx="4767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sz="2000" b="1"/>
              <a:t>Ongelmia rautasulfaatin annostelussa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6516688" y="5805488"/>
            <a:ext cx="26638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/>
              <a:t>Suurella virtaamalla annostelija on tyhjentynyt nopeasti.</a:t>
            </a:r>
          </a:p>
        </p:txBody>
      </p:sp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833438"/>
            <a:ext cx="3198812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Line 9"/>
          <p:cNvSpPr>
            <a:spLocks noChangeShapeType="1"/>
          </p:cNvSpPr>
          <p:nvPr/>
        </p:nvSpPr>
        <p:spPr bwMode="auto">
          <a:xfrm>
            <a:off x="5237163" y="1703388"/>
            <a:ext cx="0" cy="25939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2268538" y="4941888"/>
            <a:ext cx="3887787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/>
              <a:t>Vedenkorkeuden nopea vaihtelu on kastellut putkessa olevan kemikaalin. Vedenpinnan laskettua kemikaali on paakkuuntunut ja tukkinut annostelusukan.</a:t>
            </a:r>
          </a:p>
        </p:txBody>
      </p:sp>
      <p:pic>
        <p:nvPicPr>
          <p:cNvPr id="1844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23891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14"/>
          <p:cNvSpPr txBox="1">
            <a:spLocks noChangeArrowheads="1"/>
          </p:cNvSpPr>
          <p:nvPr/>
        </p:nvSpPr>
        <p:spPr bwMode="auto">
          <a:xfrm>
            <a:off x="0" y="3573463"/>
            <a:ext cx="2411413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/>
              <a:t>Oja on jäätynyt osin umpeen, minkä seurauksena kemikaalia on liuennut veteen yliannos (hyvin matala pH).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Kiinteät fosforinpidättäjät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187450"/>
            <a:ext cx="3265488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140200" y="1600200"/>
            <a:ext cx="5003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smtClean="0"/>
              <a:t>Jokioisissa ja Tartossa kokeiltiin Sachtofer PR –rakeita, jotka sisältävät sekä Ca:a että Fe:a.</a:t>
            </a:r>
          </a:p>
          <a:p>
            <a:pPr eaLnBrk="1" hangingPunct="1">
              <a:lnSpc>
                <a:spcPct val="90000"/>
              </a:lnSpc>
            </a:pPr>
            <a:endParaRPr lang="fi-FI" smtClean="0"/>
          </a:p>
          <a:p>
            <a:pPr eaLnBrk="1" hangingPunct="1">
              <a:lnSpc>
                <a:spcPct val="90000"/>
              </a:lnSpc>
            </a:pPr>
            <a:r>
              <a:rPr lang="fi-FI" smtClean="0"/>
              <a:t>Tartossa kokeiltiin lisäksi palavakiven tuhkaa (sisältää paljon liukoista Ca:a ja nostaa pH:ta).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4048125" y="6400800"/>
            <a:ext cx="267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/>
              <a:t>Kuva: Morten Poolakese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Fosforinpidätyksen edellytykset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0688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sz="2400" smtClean="0"/>
              <a:t>Liuennutta fosforia voi pidättyä vedestä hiukkaspinnoille, tai tietyissä oloissa saostumalla kiinteäksi aineeksi.</a:t>
            </a:r>
          </a:p>
          <a:p>
            <a:pPr eaLnBrk="1" hangingPunct="1">
              <a:lnSpc>
                <a:spcPct val="90000"/>
              </a:lnSpc>
            </a:pPr>
            <a:endParaRPr lang="fi-FI" sz="1000" smtClean="0"/>
          </a:p>
          <a:p>
            <a:pPr eaLnBrk="1" hangingPunct="1">
              <a:lnSpc>
                <a:spcPct val="90000"/>
              </a:lnSpc>
            </a:pPr>
            <a:r>
              <a:rPr lang="fi-FI" sz="2400" smtClean="0"/>
              <a:t>Hiukkaspinnoille fosforia pidättyy suurempia määriä, jos pinnoilla metallioksideja (rauta- ja alumiinioksidisakkoja).</a:t>
            </a:r>
          </a:p>
          <a:p>
            <a:pPr eaLnBrk="1" hangingPunct="1">
              <a:lnSpc>
                <a:spcPct val="90000"/>
              </a:lnSpc>
            </a:pPr>
            <a:endParaRPr lang="fi-FI" sz="1000" smtClean="0"/>
          </a:p>
          <a:p>
            <a:pPr eaLnBrk="1" hangingPunct="1">
              <a:lnSpc>
                <a:spcPct val="90000"/>
              </a:lnSpc>
            </a:pPr>
            <a:r>
              <a:rPr lang="fi-FI" sz="2400" smtClean="0"/>
              <a:t>Fosforin saostumista voi tapahtua kalsium- tai magnesiumyhdisteinä (esim. Ca</a:t>
            </a:r>
            <a:r>
              <a:rPr lang="fi-FI" sz="2400" baseline="-25000" smtClean="0"/>
              <a:t>5</a:t>
            </a:r>
            <a:r>
              <a:rPr lang="fi-FI" sz="2400" smtClean="0"/>
              <a:t>(PO</a:t>
            </a:r>
            <a:r>
              <a:rPr lang="fi-FI" sz="2400" baseline="-25000" smtClean="0"/>
              <a:t>4</a:t>
            </a:r>
            <a:r>
              <a:rPr lang="fi-FI" sz="2400" smtClean="0"/>
              <a:t>)</a:t>
            </a:r>
            <a:r>
              <a:rPr lang="fi-FI" sz="2400" baseline="-25000" smtClean="0"/>
              <a:t>3</a:t>
            </a:r>
            <a:r>
              <a:rPr lang="fi-FI" sz="2400" smtClean="0"/>
              <a:t>OH, NH</a:t>
            </a:r>
            <a:r>
              <a:rPr lang="fi-FI" sz="2400" baseline="-25000" smtClean="0"/>
              <a:t>4</a:t>
            </a:r>
            <a:r>
              <a:rPr lang="fi-FI" sz="2400" smtClean="0"/>
              <a:t>MgPO</a:t>
            </a:r>
            <a:r>
              <a:rPr lang="fi-FI" sz="2400" baseline="-25000" smtClean="0"/>
              <a:t>4</a:t>
            </a:r>
            <a:r>
              <a:rPr lang="fi-FI" sz="2400" smtClean="0"/>
              <a:t>·6H</a:t>
            </a:r>
            <a:r>
              <a:rPr lang="fi-FI" sz="2400" baseline="-25000" smtClean="0"/>
              <a:t>2</a:t>
            </a:r>
            <a:r>
              <a:rPr lang="fi-FI" sz="2400" smtClean="0"/>
              <a:t>O), mutta niiden muodostuminen vaatii liukoisen Ca:n tai Mg:n läsnäoloa ja korkeata pH-arvoa (paljon OH</a:t>
            </a:r>
            <a:r>
              <a:rPr lang="fi-FI" sz="2400" baseline="30000" smtClean="0"/>
              <a:t>-</a:t>
            </a:r>
            <a:r>
              <a:rPr lang="fi-FI" sz="2400" smtClean="0"/>
              <a:t> -ioneja). </a:t>
            </a:r>
          </a:p>
          <a:p>
            <a:pPr eaLnBrk="1" hangingPunct="1">
              <a:lnSpc>
                <a:spcPct val="90000"/>
              </a:lnSpc>
            </a:pPr>
            <a:endParaRPr lang="fi-FI" sz="1000" smtClean="0"/>
          </a:p>
          <a:p>
            <a:pPr eaLnBrk="1" hangingPunct="1">
              <a:lnSpc>
                <a:spcPct val="90000"/>
              </a:lnSpc>
            </a:pPr>
            <a:r>
              <a:rPr lang="fi-FI" sz="2400" smtClean="0"/>
              <a:t>Fosforia pidättäviä ominaisuuksia löytyy joistakin teollisuuden ja kaivostoiminnan sivutuotteista, ja eräistä luonnonmateriaaleista. Jos ne eivät sisällä paljoa haitta-aineita, niitä voi mahdollisesti käyttää fosforinpidättäjäaineina.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>
          <a:xfrm>
            <a:off x="519113" y="260350"/>
            <a:ext cx="8229600" cy="1143000"/>
          </a:xfrm>
        </p:spPr>
        <p:txBody>
          <a:bodyPr/>
          <a:lstStyle/>
          <a:p>
            <a:pPr eaLnBrk="1" hangingPunct="1"/>
            <a:r>
              <a:rPr lang="fi-FI" smtClean="0"/>
              <a:t>Hankkeen tavoitteet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8569325" cy="48974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1800" smtClean="0"/>
              <a:t>Kehittää menetelmiä, joilla valumavesistä saadaan poistettua rehevöittävä fosforijae (veteen liuennut fosfaatti) ja siten vähentää levien ja vesikasvien kasvua vesistöissä.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  <a:p>
            <a:pPr lvl="1" eaLnBrk="1" hangingPunct="1">
              <a:lnSpc>
                <a:spcPct val="80000"/>
              </a:lnSpc>
            </a:pPr>
            <a:endParaRPr lang="fi-FI" sz="1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2" descr="MTT_RGB_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8063"/>
            <a:ext cx="15478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78"/>
          <p:cNvSpPr txBox="1">
            <a:spLocks noChangeArrowheads="1"/>
          </p:cNvSpPr>
          <p:nvPr/>
        </p:nvSpPr>
        <p:spPr bwMode="auto">
          <a:xfrm>
            <a:off x="1398588" y="163513"/>
            <a:ext cx="6269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i-FI" sz="2400" b="1">
                <a:latin typeface="Calibri" pitchFamily="34" charset="0"/>
              </a:rPr>
              <a:t>Ojainen, kiinteä fosforinpidättäjä (Sachtofer PR)</a:t>
            </a:r>
            <a:endParaRPr lang="fi-FI" sz="2400">
              <a:latin typeface="Calibri" pitchFamily="34" charset="0"/>
            </a:endParaRPr>
          </a:p>
        </p:txBody>
      </p:sp>
      <p:pic>
        <p:nvPicPr>
          <p:cNvPr id="21508" name="Picture 5" descr="P53124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14663"/>
            <a:ext cx="460851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85"/>
          <p:cNvGrpSpPr>
            <a:grpSpLocks/>
          </p:cNvGrpSpPr>
          <p:nvPr/>
        </p:nvGrpSpPr>
        <p:grpSpPr bwMode="auto">
          <a:xfrm>
            <a:off x="1044575" y="620713"/>
            <a:ext cx="6048375" cy="2443162"/>
            <a:chOff x="158" y="758"/>
            <a:chExt cx="3810" cy="1539"/>
          </a:xfrm>
        </p:grpSpPr>
        <p:sp>
          <p:nvSpPr>
            <p:cNvPr id="21510" name="AutoShape 4"/>
            <p:cNvSpPr>
              <a:spLocks noChangeArrowheads="1"/>
            </p:cNvSpPr>
            <p:nvPr/>
          </p:nvSpPr>
          <p:spPr bwMode="auto">
            <a:xfrm rot="5400000" flipV="1">
              <a:off x="575" y="1489"/>
              <a:ext cx="129" cy="118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1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558 w 21600"/>
                <a:gd name="T13" fmla="*/ 2929 h 21600"/>
                <a:gd name="T14" fmla="*/ 18251 w 21600"/>
                <a:gd name="T15" fmla="*/ 9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i-FI"/>
            </a:p>
          </p:txBody>
        </p:sp>
        <p:sp>
          <p:nvSpPr>
            <p:cNvPr id="21511" name="Rectangle 5"/>
            <p:cNvSpPr>
              <a:spLocks noChangeArrowheads="1"/>
            </p:cNvSpPr>
            <p:nvPr/>
          </p:nvSpPr>
          <p:spPr bwMode="auto">
            <a:xfrm>
              <a:off x="934" y="1376"/>
              <a:ext cx="37" cy="92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12" name="Rectangle 6"/>
            <p:cNvSpPr>
              <a:spLocks noChangeArrowheads="1"/>
            </p:cNvSpPr>
            <p:nvPr/>
          </p:nvSpPr>
          <p:spPr bwMode="auto">
            <a:xfrm>
              <a:off x="2028" y="1305"/>
              <a:ext cx="1058" cy="8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13" name="Rectangle 7"/>
            <p:cNvSpPr>
              <a:spLocks noChangeArrowheads="1"/>
            </p:cNvSpPr>
            <p:nvPr/>
          </p:nvSpPr>
          <p:spPr bwMode="auto">
            <a:xfrm>
              <a:off x="934" y="1234"/>
              <a:ext cx="35" cy="95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14" name="Line 8"/>
            <p:cNvSpPr>
              <a:spLocks noChangeShapeType="1"/>
            </p:cNvSpPr>
            <p:nvPr/>
          </p:nvSpPr>
          <p:spPr bwMode="auto">
            <a:xfrm>
              <a:off x="1111" y="2190"/>
              <a:ext cx="7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15" name="Rectangle 9" descr="Suuret täplät"/>
            <p:cNvSpPr>
              <a:spLocks noChangeArrowheads="1"/>
            </p:cNvSpPr>
            <p:nvPr/>
          </p:nvSpPr>
          <p:spPr bwMode="auto">
            <a:xfrm>
              <a:off x="969" y="1518"/>
              <a:ext cx="847" cy="672"/>
            </a:xfrm>
            <a:prstGeom prst="rect">
              <a:avLst/>
            </a:prstGeom>
            <a:pattFill prst="lgConfetti">
              <a:fgClr>
                <a:srgbClr val="996633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16" name="Line 10"/>
            <p:cNvSpPr>
              <a:spLocks noChangeShapeType="1"/>
            </p:cNvSpPr>
            <p:nvPr/>
          </p:nvSpPr>
          <p:spPr bwMode="auto">
            <a:xfrm>
              <a:off x="2063" y="1447"/>
              <a:ext cx="18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17" name="Line 11"/>
            <p:cNvSpPr>
              <a:spLocks noChangeShapeType="1"/>
            </p:cNvSpPr>
            <p:nvPr/>
          </p:nvSpPr>
          <p:spPr bwMode="auto">
            <a:xfrm>
              <a:off x="3050" y="2190"/>
              <a:ext cx="4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18" name="Line 12"/>
            <p:cNvSpPr>
              <a:spLocks noChangeShapeType="1"/>
            </p:cNvSpPr>
            <p:nvPr/>
          </p:nvSpPr>
          <p:spPr bwMode="auto">
            <a:xfrm>
              <a:off x="300" y="2190"/>
              <a:ext cx="4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19" name="Line 13"/>
            <p:cNvSpPr>
              <a:spLocks noChangeShapeType="1"/>
            </p:cNvSpPr>
            <p:nvPr/>
          </p:nvSpPr>
          <p:spPr bwMode="auto">
            <a:xfrm>
              <a:off x="1392" y="1163"/>
              <a:ext cx="106" cy="5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20" name="Text Box 14"/>
            <p:cNvSpPr txBox="1">
              <a:spLocks noChangeArrowheads="1"/>
            </p:cNvSpPr>
            <p:nvPr/>
          </p:nvSpPr>
          <p:spPr bwMode="auto">
            <a:xfrm>
              <a:off x="1111" y="758"/>
              <a:ext cx="86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>
                  <a:latin typeface="Calibri" pitchFamily="34" charset="0"/>
                </a:rPr>
                <a:t>Sachtofer PR</a:t>
              </a:r>
            </a:p>
            <a:p>
              <a:pPr eaLnBrk="1" hangingPunct="1"/>
              <a:r>
                <a:rPr lang="fi-FI">
                  <a:latin typeface="Calibri" pitchFamily="34" charset="0"/>
                </a:rPr>
                <a:t>rakeet</a:t>
              </a:r>
            </a:p>
          </p:txBody>
        </p:sp>
        <p:sp>
          <p:nvSpPr>
            <p:cNvPr id="21521" name="Text Box 15"/>
            <p:cNvSpPr txBox="1">
              <a:spLocks noChangeArrowheads="1"/>
            </p:cNvSpPr>
            <p:nvPr/>
          </p:nvSpPr>
          <p:spPr bwMode="auto">
            <a:xfrm>
              <a:off x="3438" y="1766"/>
              <a:ext cx="39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>
                  <a:latin typeface="Calibri" pitchFamily="34" charset="0"/>
                </a:rPr>
                <a:t>Allas</a:t>
              </a:r>
            </a:p>
          </p:txBody>
        </p:sp>
        <p:sp>
          <p:nvSpPr>
            <p:cNvPr id="21522" name="Rectangle 16" descr="Vino shakkiruudukko"/>
            <p:cNvSpPr>
              <a:spLocks noChangeArrowheads="1"/>
            </p:cNvSpPr>
            <p:nvPr/>
          </p:nvSpPr>
          <p:spPr bwMode="auto">
            <a:xfrm>
              <a:off x="1780" y="1305"/>
              <a:ext cx="248" cy="885"/>
            </a:xfrm>
            <a:prstGeom prst="rect">
              <a:avLst/>
            </a:prstGeom>
            <a:pattFill prst="solidDmnd">
              <a:fgClr>
                <a:schemeClr val="bg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23" name="Rectangle 17" descr="Vino shakkiruudukko"/>
            <p:cNvSpPr>
              <a:spLocks noChangeArrowheads="1"/>
            </p:cNvSpPr>
            <p:nvPr/>
          </p:nvSpPr>
          <p:spPr bwMode="auto">
            <a:xfrm>
              <a:off x="722" y="1518"/>
              <a:ext cx="211" cy="708"/>
            </a:xfrm>
            <a:prstGeom prst="rect">
              <a:avLst/>
            </a:prstGeom>
            <a:pattFill prst="solidDmnd">
              <a:fgClr>
                <a:schemeClr val="bg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sp>
          <p:nvSpPr>
            <p:cNvPr id="21524" name="Rectangle 18"/>
            <p:cNvSpPr>
              <a:spLocks noChangeArrowheads="1"/>
            </p:cNvSpPr>
            <p:nvPr/>
          </p:nvSpPr>
          <p:spPr bwMode="auto">
            <a:xfrm>
              <a:off x="687" y="1234"/>
              <a:ext cx="35" cy="10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25" name="Rectangle 19"/>
            <p:cNvSpPr>
              <a:spLocks noChangeArrowheads="1"/>
            </p:cNvSpPr>
            <p:nvPr/>
          </p:nvSpPr>
          <p:spPr bwMode="auto">
            <a:xfrm>
              <a:off x="228" y="2155"/>
              <a:ext cx="1905" cy="3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26" name="Rectangle 20"/>
            <p:cNvSpPr>
              <a:spLocks noChangeArrowheads="1"/>
            </p:cNvSpPr>
            <p:nvPr/>
          </p:nvSpPr>
          <p:spPr bwMode="auto">
            <a:xfrm rot="-2942351">
              <a:off x="1969" y="1800"/>
              <a:ext cx="954" cy="3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27" name="AutoShape 21"/>
            <p:cNvSpPr>
              <a:spLocks noChangeArrowheads="1"/>
            </p:cNvSpPr>
            <p:nvPr/>
          </p:nvSpPr>
          <p:spPr bwMode="auto">
            <a:xfrm rot="3007745">
              <a:off x="2698" y="1376"/>
              <a:ext cx="176" cy="106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1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891 w 21600"/>
                <a:gd name="T13" fmla="*/ 5909 h 21600"/>
                <a:gd name="T14" fmla="*/ 15709 w 21600"/>
                <a:gd name="T15" fmla="*/ 1569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020" y="21600"/>
                  </a:lnTo>
                  <a:lnTo>
                    <a:pt x="1358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i-FI"/>
            </a:p>
          </p:txBody>
        </p:sp>
        <p:sp>
          <p:nvSpPr>
            <p:cNvPr id="21528" name="Line 22"/>
            <p:cNvSpPr>
              <a:spLocks noChangeShapeType="1"/>
            </p:cNvSpPr>
            <p:nvPr/>
          </p:nvSpPr>
          <p:spPr bwMode="auto">
            <a:xfrm flipV="1">
              <a:off x="1286" y="1942"/>
              <a:ext cx="0" cy="10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29" name="Line 23"/>
            <p:cNvSpPr>
              <a:spLocks noChangeShapeType="1"/>
            </p:cNvSpPr>
            <p:nvPr/>
          </p:nvSpPr>
          <p:spPr bwMode="auto">
            <a:xfrm flipV="1">
              <a:off x="1463" y="1942"/>
              <a:ext cx="0" cy="10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30" name="Line 24"/>
            <p:cNvSpPr>
              <a:spLocks noChangeShapeType="1"/>
            </p:cNvSpPr>
            <p:nvPr/>
          </p:nvSpPr>
          <p:spPr bwMode="auto">
            <a:xfrm flipV="1">
              <a:off x="1640" y="1942"/>
              <a:ext cx="0" cy="10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31" name="Line 25"/>
            <p:cNvSpPr>
              <a:spLocks noChangeShapeType="1"/>
            </p:cNvSpPr>
            <p:nvPr/>
          </p:nvSpPr>
          <p:spPr bwMode="auto">
            <a:xfrm flipV="1">
              <a:off x="1110" y="1942"/>
              <a:ext cx="0" cy="10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32" name="Rectangle 26"/>
            <p:cNvSpPr>
              <a:spLocks noChangeArrowheads="1"/>
            </p:cNvSpPr>
            <p:nvPr/>
          </p:nvSpPr>
          <p:spPr bwMode="auto">
            <a:xfrm>
              <a:off x="2028" y="1305"/>
              <a:ext cx="35" cy="8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33" name="Text Box 27"/>
            <p:cNvSpPr txBox="1">
              <a:spLocks noChangeArrowheads="1"/>
            </p:cNvSpPr>
            <p:nvPr/>
          </p:nvSpPr>
          <p:spPr bwMode="auto">
            <a:xfrm>
              <a:off x="2521" y="881"/>
              <a:ext cx="12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>
                  <a:latin typeface="Calibri" pitchFamily="34" charset="0"/>
                </a:rPr>
                <a:t>Altaan pinnan säätö</a:t>
              </a:r>
            </a:p>
          </p:txBody>
        </p:sp>
        <p:sp>
          <p:nvSpPr>
            <p:cNvPr id="21534" name="Line 28"/>
            <p:cNvSpPr>
              <a:spLocks noChangeShapeType="1"/>
            </p:cNvSpPr>
            <p:nvPr/>
          </p:nvSpPr>
          <p:spPr bwMode="auto">
            <a:xfrm flipH="1">
              <a:off x="2804" y="1057"/>
              <a:ext cx="176" cy="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35" name="Line 29"/>
            <p:cNvSpPr>
              <a:spLocks noChangeShapeType="1"/>
            </p:cNvSpPr>
            <p:nvPr/>
          </p:nvSpPr>
          <p:spPr bwMode="auto">
            <a:xfrm>
              <a:off x="2733" y="1305"/>
              <a:ext cx="0" cy="10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36" name="Rectangle 30"/>
            <p:cNvSpPr>
              <a:spLocks noChangeArrowheads="1"/>
            </p:cNvSpPr>
            <p:nvPr/>
          </p:nvSpPr>
          <p:spPr bwMode="auto">
            <a:xfrm rot="-5400000">
              <a:off x="2539" y="759"/>
              <a:ext cx="35" cy="105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37" name="Rectangle 31"/>
            <p:cNvSpPr>
              <a:spLocks noChangeArrowheads="1"/>
            </p:cNvSpPr>
            <p:nvPr/>
          </p:nvSpPr>
          <p:spPr bwMode="auto">
            <a:xfrm>
              <a:off x="3050" y="1305"/>
              <a:ext cx="35" cy="88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38" name="Rectangle 32"/>
            <p:cNvSpPr>
              <a:spLocks noChangeArrowheads="1"/>
            </p:cNvSpPr>
            <p:nvPr/>
          </p:nvSpPr>
          <p:spPr bwMode="auto">
            <a:xfrm>
              <a:off x="1780" y="1305"/>
              <a:ext cx="35" cy="8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39" name="Line 33"/>
            <p:cNvSpPr>
              <a:spLocks noChangeShapeType="1"/>
            </p:cNvSpPr>
            <p:nvPr/>
          </p:nvSpPr>
          <p:spPr bwMode="auto">
            <a:xfrm flipV="1">
              <a:off x="193" y="1305"/>
              <a:ext cx="3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grpSp>
          <p:nvGrpSpPr>
            <p:cNvPr id="21540" name="Group 34"/>
            <p:cNvGrpSpPr>
              <a:grpSpLocks/>
            </p:cNvGrpSpPr>
            <p:nvPr/>
          </p:nvGrpSpPr>
          <p:grpSpPr bwMode="auto">
            <a:xfrm>
              <a:off x="335" y="2190"/>
              <a:ext cx="3103" cy="36"/>
              <a:chOff x="1020" y="3475"/>
              <a:chExt cx="3991" cy="46"/>
            </a:xfrm>
          </p:grpSpPr>
          <p:grpSp>
            <p:nvGrpSpPr>
              <p:cNvPr id="21552" name="Group 35"/>
              <p:cNvGrpSpPr>
                <a:grpSpLocks/>
              </p:cNvGrpSpPr>
              <p:nvPr/>
            </p:nvGrpSpPr>
            <p:grpSpPr bwMode="auto">
              <a:xfrm>
                <a:off x="1701" y="3475"/>
                <a:ext cx="589" cy="46"/>
                <a:chOff x="1701" y="3475"/>
                <a:chExt cx="589" cy="46"/>
              </a:xfrm>
            </p:grpSpPr>
            <p:sp>
              <p:nvSpPr>
                <p:cNvPr id="21583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1701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84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1837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85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973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86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109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87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2245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21553" name="Group 41"/>
              <p:cNvGrpSpPr>
                <a:grpSpLocks/>
              </p:cNvGrpSpPr>
              <p:nvPr/>
            </p:nvGrpSpPr>
            <p:grpSpPr bwMode="auto">
              <a:xfrm>
                <a:off x="2381" y="3475"/>
                <a:ext cx="589" cy="46"/>
                <a:chOff x="1701" y="3475"/>
                <a:chExt cx="589" cy="46"/>
              </a:xfrm>
            </p:grpSpPr>
            <p:sp>
              <p:nvSpPr>
                <p:cNvPr id="21578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701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79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1837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80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973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81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2109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82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2245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21554" name="Group 47"/>
              <p:cNvGrpSpPr>
                <a:grpSpLocks/>
              </p:cNvGrpSpPr>
              <p:nvPr/>
            </p:nvGrpSpPr>
            <p:grpSpPr bwMode="auto">
              <a:xfrm>
                <a:off x="3061" y="3475"/>
                <a:ext cx="589" cy="46"/>
                <a:chOff x="1701" y="3475"/>
                <a:chExt cx="589" cy="46"/>
              </a:xfrm>
            </p:grpSpPr>
            <p:sp>
              <p:nvSpPr>
                <p:cNvPr id="21573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1701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74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1837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75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1973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76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2109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77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245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21555" name="Group 53"/>
              <p:cNvGrpSpPr>
                <a:grpSpLocks/>
              </p:cNvGrpSpPr>
              <p:nvPr/>
            </p:nvGrpSpPr>
            <p:grpSpPr bwMode="auto">
              <a:xfrm>
                <a:off x="3742" y="3475"/>
                <a:ext cx="589" cy="46"/>
                <a:chOff x="1701" y="3475"/>
                <a:chExt cx="589" cy="46"/>
              </a:xfrm>
            </p:grpSpPr>
            <p:sp>
              <p:nvSpPr>
                <p:cNvPr id="21568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1701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69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1837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70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1973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71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2109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72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2245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21556" name="Group 59"/>
              <p:cNvGrpSpPr>
                <a:grpSpLocks/>
              </p:cNvGrpSpPr>
              <p:nvPr/>
            </p:nvGrpSpPr>
            <p:grpSpPr bwMode="auto">
              <a:xfrm>
                <a:off x="4422" y="3475"/>
                <a:ext cx="589" cy="46"/>
                <a:chOff x="1701" y="3475"/>
                <a:chExt cx="589" cy="46"/>
              </a:xfrm>
            </p:grpSpPr>
            <p:sp>
              <p:nvSpPr>
                <p:cNvPr id="21563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1701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64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1837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65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1973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66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2109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67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2245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21557" name="Group 65"/>
              <p:cNvGrpSpPr>
                <a:grpSpLocks/>
              </p:cNvGrpSpPr>
              <p:nvPr/>
            </p:nvGrpSpPr>
            <p:grpSpPr bwMode="auto">
              <a:xfrm>
                <a:off x="1020" y="3475"/>
                <a:ext cx="589" cy="46"/>
                <a:chOff x="1701" y="3475"/>
                <a:chExt cx="589" cy="46"/>
              </a:xfrm>
            </p:grpSpPr>
            <p:sp>
              <p:nvSpPr>
                <p:cNvPr id="21558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1701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59" name="Line 67"/>
                <p:cNvSpPr>
                  <a:spLocks noChangeShapeType="1"/>
                </p:cNvSpPr>
                <p:nvPr/>
              </p:nvSpPr>
              <p:spPr bwMode="auto">
                <a:xfrm flipH="1">
                  <a:off x="1837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60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1973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61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2109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1562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2245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</p:grpSp>
        <p:sp>
          <p:nvSpPr>
            <p:cNvPr id="21541" name="Line 74"/>
            <p:cNvSpPr>
              <a:spLocks noChangeShapeType="1"/>
            </p:cNvSpPr>
            <p:nvPr/>
          </p:nvSpPr>
          <p:spPr bwMode="auto">
            <a:xfrm flipH="1">
              <a:off x="758" y="2261"/>
              <a:ext cx="35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42" name="Line 75"/>
            <p:cNvSpPr>
              <a:spLocks noChangeShapeType="1"/>
            </p:cNvSpPr>
            <p:nvPr/>
          </p:nvSpPr>
          <p:spPr bwMode="auto">
            <a:xfrm flipH="1">
              <a:off x="863" y="2261"/>
              <a:ext cx="35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43" name="Line 76"/>
            <p:cNvSpPr>
              <a:spLocks noChangeShapeType="1"/>
            </p:cNvSpPr>
            <p:nvPr/>
          </p:nvSpPr>
          <p:spPr bwMode="auto">
            <a:xfrm>
              <a:off x="687" y="1234"/>
              <a:ext cx="28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44" name="Line 77"/>
            <p:cNvSpPr>
              <a:spLocks noChangeShapeType="1"/>
            </p:cNvSpPr>
            <p:nvPr/>
          </p:nvSpPr>
          <p:spPr bwMode="auto">
            <a:xfrm>
              <a:off x="1780" y="1305"/>
              <a:ext cx="24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45" name="AutoShape 79"/>
            <p:cNvSpPr>
              <a:spLocks noChangeArrowheads="1"/>
            </p:cNvSpPr>
            <p:nvPr/>
          </p:nvSpPr>
          <p:spPr bwMode="auto">
            <a:xfrm rot="5400000">
              <a:off x="175" y="2138"/>
              <a:ext cx="35" cy="70"/>
            </a:xfrm>
            <a:prstGeom prst="flowChartCollat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46" name="Line 80"/>
            <p:cNvSpPr>
              <a:spLocks noChangeShapeType="1"/>
            </p:cNvSpPr>
            <p:nvPr/>
          </p:nvSpPr>
          <p:spPr bwMode="auto">
            <a:xfrm flipH="1">
              <a:off x="228" y="1659"/>
              <a:ext cx="459" cy="6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47" name="Rectangle 81" descr="Vino shakkiruudukko"/>
            <p:cNvSpPr>
              <a:spLocks noChangeArrowheads="1"/>
            </p:cNvSpPr>
            <p:nvPr/>
          </p:nvSpPr>
          <p:spPr bwMode="auto">
            <a:xfrm>
              <a:off x="722" y="1305"/>
              <a:ext cx="211" cy="213"/>
            </a:xfrm>
            <a:prstGeom prst="rect">
              <a:avLst/>
            </a:prstGeom>
            <a:pattFill prst="solidDmn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48" name="Line 82"/>
            <p:cNvSpPr>
              <a:spLocks noChangeShapeType="1"/>
            </p:cNvSpPr>
            <p:nvPr/>
          </p:nvSpPr>
          <p:spPr bwMode="auto">
            <a:xfrm flipH="1">
              <a:off x="1004" y="1483"/>
              <a:ext cx="14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49" name="Line 83"/>
            <p:cNvSpPr>
              <a:spLocks noChangeShapeType="1"/>
            </p:cNvSpPr>
            <p:nvPr/>
          </p:nvSpPr>
          <p:spPr bwMode="auto">
            <a:xfrm>
              <a:off x="969" y="1447"/>
              <a:ext cx="8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1550" name="Rectangle 84" descr="Suuri shakkiruudukko"/>
            <p:cNvSpPr>
              <a:spLocks noChangeArrowheads="1"/>
            </p:cNvSpPr>
            <p:nvPr/>
          </p:nvSpPr>
          <p:spPr bwMode="auto">
            <a:xfrm>
              <a:off x="969" y="2048"/>
              <a:ext cx="811" cy="107"/>
            </a:xfrm>
            <a:prstGeom prst="rect">
              <a:avLst/>
            </a:prstGeom>
            <a:pattFill prst="lgCheck">
              <a:fgClr>
                <a:schemeClr val="bg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551" name="Rectangle 85" descr="Vaalea pystyviivoitus"/>
            <p:cNvSpPr>
              <a:spLocks noChangeArrowheads="1"/>
            </p:cNvSpPr>
            <p:nvPr/>
          </p:nvSpPr>
          <p:spPr bwMode="auto">
            <a:xfrm>
              <a:off x="969" y="2155"/>
              <a:ext cx="811" cy="35"/>
            </a:xfrm>
            <a:prstGeom prst="rect">
              <a:avLst/>
            </a:prstGeom>
            <a:pattFill prst="ltVert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2" descr="MTT_RGB_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8063"/>
            <a:ext cx="15478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78"/>
          <p:cNvSpPr txBox="1">
            <a:spLocks noChangeArrowheads="1"/>
          </p:cNvSpPr>
          <p:nvPr/>
        </p:nvSpPr>
        <p:spPr bwMode="auto">
          <a:xfrm>
            <a:off x="1398588" y="163513"/>
            <a:ext cx="6269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i-FI" sz="2400" b="1">
                <a:latin typeface="Calibri" pitchFamily="34" charset="0"/>
              </a:rPr>
              <a:t>Ojainen, kiinteä fosforinpidättäjä (Sachtofer PR)</a:t>
            </a:r>
            <a:endParaRPr lang="fi-FI" sz="2400">
              <a:latin typeface="Calibri" pitchFamily="34" charset="0"/>
            </a:endParaRPr>
          </a:p>
        </p:txBody>
      </p:sp>
      <p:pic>
        <p:nvPicPr>
          <p:cNvPr id="22532" name="Picture 5" descr="P53124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14663"/>
            <a:ext cx="460851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1044575" y="620713"/>
            <a:ext cx="6048375" cy="2443162"/>
            <a:chOff x="158" y="758"/>
            <a:chExt cx="3810" cy="1539"/>
          </a:xfrm>
        </p:grpSpPr>
        <p:sp>
          <p:nvSpPr>
            <p:cNvPr id="22535" name="AutoShape 4"/>
            <p:cNvSpPr>
              <a:spLocks noChangeArrowheads="1"/>
            </p:cNvSpPr>
            <p:nvPr/>
          </p:nvSpPr>
          <p:spPr bwMode="auto">
            <a:xfrm rot="5400000" flipV="1">
              <a:off x="575" y="1489"/>
              <a:ext cx="129" cy="118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1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558 w 21600"/>
                <a:gd name="T13" fmla="*/ 2929 h 21600"/>
                <a:gd name="T14" fmla="*/ 18251 w 21600"/>
                <a:gd name="T15" fmla="*/ 9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i-FI"/>
            </a:p>
          </p:txBody>
        </p:sp>
        <p:sp>
          <p:nvSpPr>
            <p:cNvPr id="22536" name="Rectangle 5"/>
            <p:cNvSpPr>
              <a:spLocks noChangeArrowheads="1"/>
            </p:cNvSpPr>
            <p:nvPr/>
          </p:nvSpPr>
          <p:spPr bwMode="auto">
            <a:xfrm>
              <a:off x="934" y="1376"/>
              <a:ext cx="37" cy="92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37" name="Rectangle 6"/>
            <p:cNvSpPr>
              <a:spLocks noChangeArrowheads="1"/>
            </p:cNvSpPr>
            <p:nvPr/>
          </p:nvSpPr>
          <p:spPr bwMode="auto">
            <a:xfrm>
              <a:off x="2028" y="1305"/>
              <a:ext cx="1058" cy="8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38" name="Rectangle 7"/>
            <p:cNvSpPr>
              <a:spLocks noChangeArrowheads="1"/>
            </p:cNvSpPr>
            <p:nvPr/>
          </p:nvSpPr>
          <p:spPr bwMode="auto">
            <a:xfrm>
              <a:off x="934" y="1234"/>
              <a:ext cx="35" cy="95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39" name="Line 8"/>
            <p:cNvSpPr>
              <a:spLocks noChangeShapeType="1"/>
            </p:cNvSpPr>
            <p:nvPr/>
          </p:nvSpPr>
          <p:spPr bwMode="auto">
            <a:xfrm>
              <a:off x="1111" y="2190"/>
              <a:ext cx="7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40" name="Rectangle 9" descr="Suuret täplät"/>
            <p:cNvSpPr>
              <a:spLocks noChangeArrowheads="1"/>
            </p:cNvSpPr>
            <p:nvPr/>
          </p:nvSpPr>
          <p:spPr bwMode="auto">
            <a:xfrm>
              <a:off x="969" y="1518"/>
              <a:ext cx="847" cy="672"/>
            </a:xfrm>
            <a:prstGeom prst="rect">
              <a:avLst/>
            </a:prstGeom>
            <a:pattFill prst="lgConfetti">
              <a:fgClr>
                <a:srgbClr val="996633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41" name="Line 10"/>
            <p:cNvSpPr>
              <a:spLocks noChangeShapeType="1"/>
            </p:cNvSpPr>
            <p:nvPr/>
          </p:nvSpPr>
          <p:spPr bwMode="auto">
            <a:xfrm>
              <a:off x="2063" y="1447"/>
              <a:ext cx="18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42" name="Line 11"/>
            <p:cNvSpPr>
              <a:spLocks noChangeShapeType="1"/>
            </p:cNvSpPr>
            <p:nvPr/>
          </p:nvSpPr>
          <p:spPr bwMode="auto">
            <a:xfrm>
              <a:off x="3050" y="2190"/>
              <a:ext cx="4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43" name="Line 12"/>
            <p:cNvSpPr>
              <a:spLocks noChangeShapeType="1"/>
            </p:cNvSpPr>
            <p:nvPr/>
          </p:nvSpPr>
          <p:spPr bwMode="auto">
            <a:xfrm>
              <a:off x="300" y="2190"/>
              <a:ext cx="4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44" name="Line 13"/>
            <p:cNvSpPr>
              <a:spLocks noChangeShapeType="1"/>
            </p:cNvSpPr>
            <p:nvPr/>
          </p:nvSpPr>
          <p:spPr bwMode="auto">
            <a:xfrm>
              <a:off x="1392" y="1163"/>
              <a:ext cx="106" cy="5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45" name="Text Box 14"/>
            <p:cNvSpPr txBox="1">
              <a:spLocks noChangeArrowheads="1"/>
            </p:cNvSpPr>
            <p:nvPr/>
          </p:nvSpPr>
          <p:spPr bwMode="auto">
            <a:xfrm>
              <a:off x="1111" y="758"/>
              <a:ext cx="86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>
                  <a:latin typeface="Calibri" pitchFamily="34" charset="0"/>
                </a:rPr>
                <a:t>Sachtofer PR</a:t>
              </a:r>
            </a:p>
            <a:p>
              <a:pPr eaLnBrk="1" hangingPunct="1"/>
              <a:r>
                <a:rPr lang="fi-FI">
                  <a:latin typeface="Calibri" pitchFamily="34" charset="0"/>
                </a:rPr>
                <a:t>rakeet</a:t>
              </a:r>
            </a:p>
          </p:txBody>
        </p:sp>
        <p:sp>
          <p:nvSpPr>
            <p:cNvPr id="22546" name="Text Box 15"/>
            <p:cNvSpPr txBox="1">
              <a:spLocks noChangeArrowheads="1"/>
            </p:cNvSpPr>
            <p:nvPr/>
          </p:nvSpPr>
          <p:spPr bwMode="auto">
            <a:xfrm>
              <a:off x="3438" y="1766"/>
              <a:ext cx="39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>
                  <a:latin typeface="Calibri" pitchFamily="34" charset="0"/>
                </a:rPr>
                <a:t>Allas</a:t>
              </a:r>
            </a:p>
          </p:txBody>
        </p:sp>
        <p:sp>
          <p:nvSpPr>
            <p:cNvPr id="22547" name="Rectangle 16" descr="Vino shakkiruudukko"/>
            <p:cNvSpPr>
              <a:spLocks noChangeArrowheads="1"/>
            </p:cNvSpPr>
            <p:nvPr/>
          </p:nvSpPr>
          <p:spPr bwMode="auto">
            <a:xfrm>
              <a:off x="1780" y="1305"/>
              <a:ext cx="248" cy="885"/>
            </a:xfrm>
            <a:prstGeom prst="rect">
              <a:avLst/>
            </a:prstGeom>
            <a:pattFill prst="solidDmnd">
              <a:fgClr>
                <a:schemeClr val="bg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48" name="Rectangle 17" descr="Vino shakkiruudukko"/>
            <p:cNvSpPr>
              <a:spLocks noChangeArrowheads="1"/>
            </p:cNvSpPr>
            <p:nvPr/>
          </p:nvSpPr>
          <p:spPr bwMode="auto">
            <a:xfrm>
              <a:off x="722" y="1518"/>
              <a:ext cx="211" cy="708"/>
            </a:xfrm>
            <a:prstGeom prst="rect">
              <a:avLst/>
            </a:prstGeom>
            <a:pattFill prst="solidDmnd">
              <a:fgClr>
                <a:schemeClr val="bg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sp>
          <p:nvSpPr>
            <p:cNvPr id="22549" name="Rectangle 18"/>
            <p:cNvSpPr>
              <a:spLocks noChangeArrowheads="1"/>
            </p:cNvSpPr>
            <p:nvPr/>
          </p:nvSpPr>
          <p:spPr bwMode="auto">
            <a:xfrm>
              <a:off x="687" y="1234"/>
              <a:ext cx="35" cy="10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50" name="Rectangle 19"/>
            <p:cNvSpPr>
              <a:spLocks noChangeArrowheads="1"/>
            </p:cNvSpPr>
            <p:nvPr/>
          </p:nvSpPr>
          <p:spPr bwMode="auto">
            <a:xfrm>
              <a:off x="228" y="2155"/>
              <a:ext cx="1905" cy="3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51" name="Rectangle 20"/>
            <p:cNvSpPr>
              <a:spLocks noChangeArrowheads="1"/>
            </p:cNvSpPr>
            <p:nvPr/>
          </p:nvSpPr>
          <p:spPr bwMode="auto">
            <a:xfrm rot="-2942351">
              <a:off x="1969" y="1800"/>
              <a:ext cx="954" cy="3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52" name="AutoShape 21"/>
            <p:cNvSpPr>
              <a:spLocks noChangeArrowheads="1"/>
            </p:cNvSpPr>
            <p:nvPr/>
          </p:nvSpPr>
          <p:spPr bwMode="auto">
            <a:xfrm rot="3007745">
              <a:off x="2698" y="1376"/>
              <a:ext cx="176" cy="106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1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891 w 21600"/>
                <a:gd name="T13" fmla="*/ 5909 h 21600"/>
                <a:gd name="T14" fmla="*/ 15709 w 21600"/>
                <a:gd name="T15" fmla="*/ 1569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020" y="21600"/>
                  </a:lnTo>
                  <a:lnTo>
                    <a:pt x="1358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i-FI"/>
            </a:p>
          </p:txBody>
        </p:sp>
        <p:sp>
          <p:nvSpPr>
            <p:cNvPr id="22553" name="Line 22"/>
            <p:cNvSpPr>
              <a:spLocks noChangeShapeType="1"/>
            </p:cNvSpPr>
            <p:nvPr/>
          </p:nvSpPr>
          <p:spPr bwMode="auto">
            <a:xfrm flipV="1">
              <a:off x="1286" y="1942"/>
              <a:ext cx="0" cy="10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54" name="Line 23"/>
            <p:cNvSpPr>
              <a:spLocks noChangeShapeType="1"/>
            </p:cNvSpPr>
            <p:nvPr/>
          </p:nvSpPr>
          <p:spPr bwMode="auto">
            <a:xfrm flipV="1">
              <a:off x="1463" y="1942"/>
              <a:ext cx="0" cy="10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55" name="Line 24"/>
            <p:cNvSpPr>
              <a:spLocks noChangeShapeType="1"/>
            </p:cNvSpPr>
            <p:nvPr/>
          </p:nvSpPr>
          <p:spPr bwMode="auto">
            <a:xfrm flipV="1">
              <a:off x="1640" y="1942"/>
              <a:ext cx="0" cy="10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56" name="Line 25"/>
            <p:cNvSpPr>
              <a:spLocks noChangeShapeType="1"/>
            </p:cNvSpPr>
            <p:nvPr/>
          </p:nvSpPr>
          <p:spPr bwMode="auto">
            <a:xfrm flipV="1">
              <a:off x="1110" y="1942"/>
              <a:ext cx="0" cy="10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57" name="Rectangle 26"/>
            <p:cNvSpPr>
              <a:spLocks noChangeArrowheads="1"/>
            </p:cNvSpPr>
            <p:nvPr/>
          </p:nvSpPr>
          <p:spPr bwMode="auto">
            <a:xfrm>
              <a:off x="2028" y="1305"/>
              <a:ext cx="35" cy="8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58" name="Text Box 27"/>
            <p:cNvSpPr txBox="1">
              <a:spLocks noChangeArrowheads="1"/>
            </p:cNvSpPr>
            <p:nvPr/>
          </p:nvSpPr>
          <p:spPr bwMode="auto">
            <a:xfrm>
              <a:off x="2521" y="881"/>
              <a:ext cx="12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>
                  <a:latin typeface="Calibri" pitchFamily="34" charset="0"/>
                </a:rPr>
                <a:t>Altaan pinnan säätö</a:t>
              </a:r>
            </a:p>
          </p:txBody>
        </p:sp>
        <p:sp>
          <p:nvSpPr>
            <p:cNvPr id="22559" name="Line 28"/>
            <p:cNvSpPr>
              <a:spLocks noChangeShapeType="1"/>
            </p:cNvSpPr>
            <p:nvPr/>
          </p:nvSpPr>
          <p:spPr bwMode="auto">
            <a:xfrm flipH="1">
              <a:off x="2804" y="1057"/>
              <a:ext cx="176" cy="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60" name="Line 29"/>
            <p:cNvSpPr>
              <a:spLocks noChangeShapeType="1"/>
            </p:cNvSpPr>
            <p:nvPr/>
          </p:nvSpPr>
          <p:spPr bwMode="auto">
            <a:xfrm>
              <a:off x="2733" y="1305"/>
              <a:ext cx="0" cy="10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61" name="Rectangle 30"/>
            <p:cNvSpPr>
              <a:spLocks noChangeArrowheads="1"/>
            </p:cNvSpPr>
            <p:nvPr/>
          </p:nvSpPr>
          <p:spPr bwMode="auto">
            <a:xfrm rot="-5400000">
              <a:off x="2539" y="759"/>
              <a:ext cx="35" cy="105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62" name="Rectangle 31"/>
            <p:cNvSpPr>
              <a:spLocks noChangeArrowheads="1"/>
            </p:cNvSpPr>
            <p:nvPr/>
          </p:nvSpPr>
          <p:spPr bwMode="auto">
            <a:xfrm>
              <a:off x="3050" y="1305"/>
              <a:ext cx="35" cy="88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63" name="Rectangle 32"/>
            <p:cNvSpPr>
              <a:spLocks noChangeArrowheads="1"/>
            </p:cNvSpPr>
            <p:nvPr/>
          </p:nvSpPr>
          <p:spPr bwMode="auto">
            <a:xfrm>
              <a:off x="1780" y="1305"/>
              <a:ext cx="35" cy="8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64" name="Line 33"/>
            <p:cNvSpPr>
              <a:spLocks noChangeShapeType="1"/>
            </p:cNvSpPr>
            <p:nvPr/>
          </p:nvSpPr>
          <p:spPr bwMode="auto">
            <a:xfrm flipV="1">
              <a:off x="193" y="1305"/>
              <a:ext cx="3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grpSp>
          <p:nvGrpSpPr>
            <p:cNvPr id="22565" name="Group 34"/>
            <p:cNvGrpSpPr>
              <a:grpSpLocks/>
            </p:cNvGrpSpPr>
            <p:nvPr/>
          </p:nvGrpSpPr>
          <p:grpSpPr bwMode="auto">
            <a:xfrm>
              <a:off x="335" y="2190"/>
              <a:ext cx="3103" cy="36"/>
              <a:chOff x="1020" y="3475"/>
              <a:chExt cx="3991" cy="46"/>
            </a:xfrm>
          </p:grpSpPr>
          <p:grpSp>
            <p:nvGrpSpPr>
              <p:cNvPr id="22577" name="Group 35"/>
              <p:cNvGrpSpPr>
                <a:grpSpLocks/>
              </p:cNvGrpSpPr>
              <p:nvPr/>
            </p:nvGrpSpPr>
            <p:grpSpPr bwMode="auto">
              <a:xfrm>
                <a:off x="1701" y="3475"/>
                <a:ext cx="589" cy="46"/>
                <a:chOff x="1701" y="3475"/>
                <a:chExt cx="589" cy="46"/>
              </a:xfrm>
            </p:grpSpPr>
            <p:sp>
              <p:nvSpPr>
                <p:cNvPr id="2260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1701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609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1837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610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973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61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109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61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2245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22578" name="Group 41"/>
              <p:cNvGrpSpPr>
                <a:grpSpLocks/>
              </p:cNvGrpSpPr>
              <p:nvPr/>
            </p:nvGrpSpPr>
            <p:grpSpPr bwMode="auto">
              <a:xfrm>
                <a:off x="2381" y="3475"/>
                <a:ext cx="589" cy="46"/>
                <a:chOff x="1701" y="3475"/>
                <a:chExt cx="589" cy="46"/>
              </a:xfrm>
            </p:grpSpPr>
            <p:sp>
              <p:nvSpPr>
                <p:cNvPr id="22603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701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604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1837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605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973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606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2109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607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2245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22579" name="Group 47"/>
              <p:cNvGrpSpPr>
                <a:grpSpLocks/>
              </p:cNvGrpSpPr>
              <p:nvPr/>
            </p:nvGrpSpPr>
            <p:grpSpPr bwMode="auto">
              <a:xfrm>
                <a:off x="3061" y="3475"/>
                <a:ext cx="589" cy="46"/>
                <a:chOff x="1701" y="3475"/>
                <a:chExt cx="589" cy="46"/>
              </a:xfrm>
            </p:grpSpPr>
            <p:sp>
              <p:nvSpPr>
                <p:cNvPr id="22598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1701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599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1837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600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1973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601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2109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602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245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22580" name="Group 53"/>
              <p:cNvGrpSpPr>
                <a:grpSpLocks/>
              </p:cNvGrpSpPr>
              <p:nvPr/>
            </p:nvGrpSpPr>
            <p:grpSpPr bwMode="auto">
              <a:xfrm>
                <a:off x="3742" y="3475"/>
                <a:ext cx="589" cy="46"/>
                <a:chOff x="1701" y="3475"/>
                <a:chExt cx="589" cy="46"/>
              </a:xfrm>
            </p:grpSpPr>
            <p:sp>
              <p:nvSpPr>
                <p:cNvPr id="22593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1701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594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1837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595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1973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596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2109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597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2245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22581" name="Group 59"/>
              <p:cNvGrpSpPr>
                <a:grpSpLocks/>
              </p:cNvGrpSpPr>
              <p:nvPr/>
            </p:nvGrpSpPr>
            <p:grpSpPr bwMode="auto">
              <a:xfrm>
                <a:off x="4422" y="3475"/>
                <a:ext cx="589" cy="46"/>
                <a:chOff x="1701" y="3475"/>
                <a:chExt cx="589" cy="46"/>
              </a:xfrm>
            </p:grpSpPr>
            <p:sp>
              <p:nvSpPr>
                <p:cNvPr id="22588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1701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589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1837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590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1973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591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2109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592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2245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22582" name="Group 65"/>
              <p:cNvGrpSpPr>
                <a:grpSpLocks/>
              </p:cNvGrpSpPr>
              <p:nvPr/>
            </p:nvGrpSpPr>
            <p:grpSpPr bwMode="auto">
              <a:xfrm>
                <a:off x="1020" y="3475"/>
                <a:ext cx="589" cy="46"/>
                <a:chOff x="1701" y="3475"/>
                <a:chExt cx="589" cy="46"/>
              </a:xfrm>
            </p:grpSpPr>
            <p:sp>
              <p:nvSpPr>
                <p:cNvPr id="22583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1701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584" name="Line 67"/>
                <p:cNvSpPr>
                  <a:spLocks noChangeShapeType="1"/>
                </p:cNvSpPr>
                <p:nvPr/>
              </p:nvSpPr>
              <p:spPr bwMode="auto">
                <a:xfrm flipH="1">
                  <a:off x="1837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585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1973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586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2109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22587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2245" y="3475"/>
                  <a:ext cx="45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</p:grpSp>
        <p:sp>
          <p:nvSpPr>
            <p:cNvPr id="22566" name="Line 74"/>
            <p:cNvSpPr>
              <a:spLocks noChangeShapeType="1"/>
            </p:cNvSpPr>
            <p:nvPr/>
          </p:nvSpPr>
          <p:spPr bwMode="auto">
            <a:xfrm flipH="1">
              <a:off x="758" y="2261"/>
              <a:ext cx="35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67" name="Line 75"/>
            <p:cNvSpPr>
              <a:spLocks noChangeShapeType="1"/>
            </p:cNvSpPr>
            <p:nvPr/>
          </p:nvSpPr>
          <p:spPr bwMode="auto">
            <a:xfrm flipH="1">
              <a:off x="863" y="2261"/>
              <a:ext cx="35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68" name="Line 76"/>
            <p:cNvSpPr>
              <a:spLocks noChangeShapeType="1"/>
            </p:cNvSpPr>
            <p:nvPr/>
          </p:nvSpPr>
          <p:spPr bwMode="auto">
            <a:xfrm>
              <a:off x="687" y="1234"/>
              <a:ext cx="28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69" name="Line 77"/>
            <p:cNvSpPr>
              <a:spLocks noChangeShapeType="1"/>
            </p:cNvSpPr>
            <p:nvPr/>
          </p:nvSpPr>
          <p:spPr bwMode="auto">
            <a:xfrm>
              <a:off x="1780" y="1305"/>
              <a:ext cx="24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70" name="AutoShape 79"/>
            <p:cNvSpPr>
              <a:spLocks noChangeArrowheads="1"/>
            </p:cNvSpPr>
            <p:nvPr/>
          </p:nvSpPr>
          <p:spPr bwMode="auto">
            <a:xfrm rot="5400000">
              <a:off x="175" y="2138"/>
              <a:ext cx="35" cy="70"/>
            </a:xfrm>
            <a:prstGeom prst="flowChartCollat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1" name="Line 80"/>
            <p:cNvSpPr>
              <a:spLocks noChangeShapeType="1"/>
            </p:cNvSpPr>
            <p:nvPr/>
          </p:nvSpPr>
          <p:spPr bwMode="auto">
            <a:xfrm flipH="1">
              <a:off x="228" y="1659"/>
              <a:ext cx="459" cy="6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72" name="Rectangle 81" descr="Vino shakkiruudukko"/>
            <p:cNvSpPr>
              <a:spLocks noChangeArrowheads="1"/>
            </p:cNvSpPr>
            <p:nvPr/>
          </p:nvSpPr>
          <p:spPr bwMode="auto">
            <a:xfrm>
              <a:off x="722" y="1305"/>
              <a:ext cx="211" cy="213"/>
            </a:xfrm>
            <a:prstGeom prst="rect">
              <a:avLst/>
            </a:prstGeom>
            <a:pattFill prst="solidDmn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3" name="Line 82"/>
            <p:cNvSpPr>
              <a:spLocks noChangeShapeType="1"/>
            </p:cNvSpPr>
            <p:nvPr/>
          </p:nvSpPr>
          <p:spPr bwMode="auto">
            <a:xfrm flipH="1">
              <a:off x="1004" y="1483"/>
              <a:ext cx="14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74" name="Line 83"/>
            <p:cNvSpPr>
              <a:spLocks noChangeShapeType="1"/>
            </p:cNvSpPr>
            <p:nvPr/>
          </p:nvSpPr>
          <p:spPr bwMode="auto">
            <a:xfrm>
              <a:off x="969" y="1447"/>
              <a:ext cx="8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22575" name="Rectangle 84" descr="Suuri shakkiruudukko"/>
            <p:cNvSpPr>
              <a:spLocks noChangeArrowheads="1"/>
            </p:cNvSpPr>
            <p:nvPr/>
          </p:nvSpPr>
          <p:spPr bwMode="auto">
            <a:xfrm>
              <a:off x="969" y="2048"/>
              <a:ext cx="811" cy="107"/>
            </a:xfrm>
            <a:prstGeom prst="rect">
              <a:avLst/>
            </a:prstGeom>
            <a:pattFill prst="lgCheck">
              <a:fgClr>
                <a:schemeClr val="bg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6" name="Rectangle 85" descr="Vaalea pystyviivoitus"/>
            <p:cNvSpPr>
              <a:spLocks noChangeArrowheads="1"/>
            </p:cNvSpPr>
            <p:nvPr/>
          </p:nvSpPr>
          <p:spPr bwMode="auto">
            <a:xfrm>
              <a:off x="969" y="2155"/>
              <a:ext cx="811" cy="35"/>
            </a:xfrm>
            <a:prstGeom prst="rect">
              <a:avLst/>
            </a:prstGeom>
            <a:pattFill prst="ltVert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2534" name="Text Box 84"/>
          <p:cNvSpPr txBox="1">
            <a:spLocks noChangeArrowheads="1"/>
          </p:cNvSpPr>
          <p:nvPr/>
        </p:nvSpPr>
        <p:spPr bwMode="auto">
          <a:xfrm>
            <a:off x="323850" y="3213100"/>
            <a:ext cx="33321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sz="2000"/>
              <a:t>Vesi on saatava jakautumaan tasaisesti pidättäjämassaan (aineella on oltava hyvä vedenläpäisykyky), minkä lisäksi kontaktin on oltava riittävän pitkä jotta fosfori ehtii pidättyä kiinteän aineen pinnoille.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3600" smtClean="0"/>
              <a:t>Toimiiko käytännön mittakaavassa?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sz="2800" smtClean="0"/>
              <a:t>Laboratiossa esimerkiksi Sachtofer PR:n (Ca-Fe -oksidirae) pidättää suuren määrän liuennutta fosforia, pidätyskyky kertaluokkaa suurempi kuin esimerkiksi peltomaalla.</a:t>
            </a:r>
          </a:p>
          <a:p>
            <a:pPr eaLnBrk="1" hangingPunct="1"/>
            <a:endParaRPr lang="fi-FI" sz="2800" smtClean="0"/>
          </a:p>
          <a:p>
            <a:pPr eaLnBrk="1" hangingPunct="1"/>
            <a:r>
              <a:rPr lang="fi-FI" sz="2800" smtClean="0"/>
              <a:t>Pidätysteho oli kenttäkokeissa korkea ensimmäisen syksyn ja kevään aikana, mutta alkoi nopeasti hiipumaan toisena koevuotena.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14400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4925" y="5403850"/>
            <a:ext cx="91090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sz="2200"/>
              <a:t>Käytännössä pidättynyt fosforimäärä jäi naurettavan vähäiseksi aineen kapasiteettiin nähden.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08275"/>
            <a:ext cx="5149850" cy="385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71438" y="430213"/>
            <a:ext cx="8964612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sz="2300"/>
              <a:t>Kiinteiden fosforinpidättäjien kanssa suurin ongelma lienee se, että virtaus etsii aina vähäisimmän vastuksen reitin ja käyttää vain sitä.</a:t>
            </a:r>
          </a:p>
          <a:p>
            <a:pPr eaLnBrk="1" hangingPunct="1"/>
            <a:r>
              <a:rPr lang="fi-FI" sz="2300"/>
              <a:t>Aineen rakenteen muutokset ajan mittaan (rakeiden mureneminen), tai kiintoaineen jääminen tukkimaan huokosia voivat rajoittaa veden kulkua ja edistää oikovirtausten muodostumista.</a:t>
            </a:r>
          </a:p>
        </p:txBody>
      </p:sp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5651500" y="2924175"/>
            <a:ext cx="3313113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sz="2400"/>
              <a:t>Kontakti veden ja pidättäjäaineen välillä voi katketa myös levien ja bakteerien kasvun seurauksena. Biofilmiin peittynyt pinta ei enää ole suorassa kontaktissa veden kanssa.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Yhteenveto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88" y="1196975"/>
            <a:ext cx="8831262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2800" smtClean="0"/>
              <a:t>Hankkeessa testatuista menetelmistä rautasulfaatin annostelu oli toimiva ratkaisu.</a:t>
            </a:r>
          </a:p>
          <a:p>
            <a:pPr eaLnBrk="1" hangingPunct="1">
              <a:lnSpc>
                <a:spcPct val="80000"/>
              </a:lnSpc>
            </a:pPr>
            <a:endParaRPr lang="fi-FI" sz="1200" smtClean="0"/>
          </a:p>
          <a:p>
            <a:pPr eaLnBrk="1" hangingPunct="1">
              <a:lnSpc>
                <a:spcPct val="80000"/>
              </a:lnSpc>
            </a:pPr>
            <a:r>
              <a:rPr lang="fi-FI" sz="2800" smtClean="0"/>
              <a:t>Annostelijoita voidaan käyttää kohteissa, joissa veden liuenneen fosforin pitoisuus on korkea. Jokaisen ojan suulle niitä ei kannata rakentaa, osin kustannusten vuoksi ja osin riskien välttämiseksi.</a:t>
            </a:r>
          </a:p>
          <a:p>
            <a:pPr eaLnBrk="1" hangingPunct="1">
              <a:lnSpc>
                <a:spcPct val="80000"/>
              </a:lnSpc>
            </a:pPr>
            <a:endParaRPr lang="fi-FI" sz="1200" smtClean="0"/>
          </a:p>
          <a:p>
            <a:pPr eaLnBrk="1" hangingPunct="1">
              <a:lnSpc>
                <a:spcPct val="80000"/>
              </a:lnSpc>
            </a:pPr>
            <a:r>
              <a:rPr lang="fi-FI" sz="2800" smtClean="0"/>
              <a:t>Kiinteät fosforin pidättäjät ovat (edelleenkin) tulevaisuuden lupaus.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  <a:p>
            <a:pPr eaLnBrk="1" hangingPunct="1">
              <a:lnSpc>
                <a:spcPct val="80000"/>
              </a:lnSpc>
            </a:pPr>
            <a:r>
              <a:rPr lang="fi-FI" sz="2800" smtClean="0"/>
              <a:t>Kiinteiden pidättäjien kehittelyä on syytä jatkaa, jos fosforia halutaan kerätä takaisin kierrätettäväksi. Lisäksi ne ovat liukoisia kemikaaleja turvallisempi vaihtoehto, koska yliannostuksen riski on vähäinen.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260720106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42875" y="4556125"/>
            <a:ext cx="900112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sz="3200">
                <a:solidFill>
                  <a:schemeClr val="bg1"/>
                </a:solidFill>
              </a:rPr>
              <a:t>Lämpimät kiitokset hankkeeseen osallistuneille viljelijöille, koealueiden suojeluyhdistysten aktiiveille ja Pirkanmaan ympäristökeskukselle arvokkaasta panoksestanne tähän tutkimukseen.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title"/>
          </p:nvPr>
        </p:nvSpPr>
        <p:spPr>
          <a:xfrm>
            <a:off x="519113" y="260350"/>
            <a:ext cx="8229600" cy="1143000"/>
          </a:xfrm>
        </p:spPr>
        <p:txBody>
          <a:bodyPr/>
          <a:lstStyle/>
          <a:p>
            <a:pPr eaLnBrk="1" hangingPunct="1"/>
            <a:r>
              <a:rPr lang="fi-FI" smtClean="0"/>
              <a:t>Hankkeen tavoitteet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8569325" cy="48974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1800" smtClean="0"/>
              <a:t>Kehittää menetelmiä, joilla valumavesistä saadaan poistettua rehevöittävä fosforijae (veteen liuennut fosfaatti) ja siten vähentää levien ja vesikasvien kasvua vesistöissä.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  <a:p>
            <a:pPr lvl="1" eaLnBrk="1" hangingPunct="1">
              <a:lnSpc>
                <a:spcPct val="80000"/>
              </a:lnSpc>
            </a:pPr>
            <a:r>
              <a:rPr lang="fi-FI" sz="1800" b="1" smtClean="0"/>
              <a:t>Valumavesissä fosfori on liuenneessa muodossa, tai partikkeleihin kiinnittyneenä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b="1" smtClean="0"/>
              <a:t>Liuennut fosfori on se muoto, mitä levät ja vesikasvit voivat hyödyntää 100 %:sesti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b="1" smtClean="0"/>
              <a:t>Partikkeleihin kiinnittyneestä fosforista vain osa on biologisesti käyttökelpoista</a:t>
            </a:r>
          </a:p>
          <a:p>
            <a:pPr lvl="1" eaLnBrk="1" hangingPunct="1">
              <a:lnSpc>
                <a:spcPct val="80000"/>
              </a:lnSpc>
            </a:pPr>
            <a:endParaRPr lang="fi-FI" sz="1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title"/>
          </p:nvPr>
        </p:nvSpPr>
        <p:spPr>
          <a:xfrm>
            <a:off x="519113" y="260350"/>
            <a:ext cx="8229600" cy="1143000"/>
          </a:xfrm>
        </p:spPr>
        <p:txBody>
          <a:bodyPr/>
          <a:lstStyle/>
          <a:p>
            <a:pPr eaLnBrk="1" hangingPunct="1"/>
            <a:r>
              <a:rPr lang="fi-FI" smtClean="0"/>
              <a:t>Hankkeen tavoitteet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8569325" cy="48974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1800" smtClean="0"/>
              <a:t>Kehittää menetelmiä, joilla valumavesistä saadaan poistettua rehevöittävä fosforijae (veteen liuennut fosfaatti) ja siten vähentää levien ja vesikasvien kasvua vesistöissä.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  <a:p>
            <a:pPr lvl="1" eaLnBrk="1" hangingPunct="1">
              <a:lnSpc>
                <a:spcPct val="80000"/>
              </a:lnSpc>
            </a:pPr>
            <a:r>
              <a:rPr lang="fi-FI" sz="1800" b="1" smtClean="0"/>
              <a:t>Vedessä oleva fosfori on liuenneessa muodossa, tai partikkeleihin kiinnittyneenä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b="1" smtClean="0"/>
              <a:t>Liuennut fosfori on se muoto, mitä levät ja vesikasvit voivat hyödyntää 100 %:sesti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b="1" smtClean="0"/>
              <a:t>Partikkeleihin kiinnittyneestä fosforista vain osa on biologisesti käyttökelpoista</a:t>
            </a:r>
          </a:p>
          <a:p>
            <a:pPr lvl="1" eaLnBrk="1" hangingPunct="1">
              <a:lnSpc>
                <a:spcPct val="80000"/>
              </a:lnSpc>
            </a:pPr>
            <a:endParaRPr lang="fi-FI" sz="1800" b="1" smtClean="0"/>
          </a:p>
        </p:txBody>
      </p:sp>
      <p:grpSp>
        <p:nvGrpSpPr>
          <p:cNvPr id="5124" name="Group 19"/>
          <p:cNvGrpSpPr>
            <a:grpSpLocks/>
          </p:cNvGrpSpPr>
          <p:nvPr/>
        </p:nvGrpSpPr>
        <p:grpSpPr bwMode="auto">
          <a:xfrm>
            <a:off x="34925" y="3881438"/>
            <a:ext cx="9001125" cy="2835275"/>
            <a:chOff x="22" y="2445"/>
            <a:chExt cx="5670" cy="1786"/>
          </a:xfrm>
        </p:grpSpPr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203" y="2523"/>
              <a:ext cx="5132" cy="1708"/>
              <a:chOff x="385" y="2334"/>
              <a:chExt cx="5342" cy="1945"/>
            </a:xfrm>
          </p:grpSpPr>
          <p:pic>
            <p:nvPicPr>
              <p:cNvPr id="5135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2334"/>
                <a:ext cx="4380" cy="17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136" name="Text Box 7"/>
              <p:cNvSpPr txBox="1">
                <a:spLocks noChangeArrowheads="1"/>
              </p:cNvSpPr>
              <p:nvPr/>
            </p:nvSpPr>
            <p:spPr bwMode="auto">
              <a:xfrm>
                <a:off x="385" y="4016"/>
                <a:ext cx="2244" cy="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i-FI"/>
                  <a:t>Liukoista fosforia ja paljon levää</a:t>
                </a:r>
              </a:p>
            </p:txBody>
          </p:sp>
          <p:sp>
            <p:nvSpPr>
              <p:cNvPr id="5137" name="Text Box 8"/>
              <p:cNvSpPr txBox="1">
                <a:spLocks noChangeArrowheads="1"/>
              </p:cNvSpPr>
              <p:nvPr/>
            </p:nvSpPr>
            <p:spPr bwMode="auto">
              <a:xfrm>
                <a:off x="2925" y="4016"/>
                <a:ext cx="2802" cy="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i-FI"/>
                  <a:t>Fosfori kiinni partikkeleissa, vähän levää</a:t>
                </a:r>
              </a:p>
            </p:txBody>
          </p:sp>
        </p:grpSp>
        <p:sp>
          <p:nvSpPr>
            <p:cNvPr id="5126" name="Text Box 9"/>
            <p:cNvSpPr txBox="1">
              <a:spLocks noChangeArrowheads="1"/>
            </p:cNvSpPr>
            <p:nvPr/>
          </p:nvSpPr>
          <p:spPr bwMode="auto">
            <a:xfrm>
              <a:off x="22" y="2841"/>
              <a:ext cx="5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/>
                <a:t>Levää</a:t>
              </a:r>
            </a:p>
          </p:txBody>
        </p:sp>
        <p:sp>
          <p:nvSpPr>
            <p:cNvPr id="5127" name="Line 10"/>
            <p:cNvSpPr>
              <a:spLocks noChangeShapeType="1"/>
            </p:cNvSpPr>
            <p:nvPr/>
          </p:nvSpPr>
          <p:spPr bwMode="auto">
            <a:xfrm flipV="1">
              <a:off x="521" y="2841"/>
              <a:ext cx="317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5128" name="Line 11"/>
            <p:cNvSpPr>
              <a:spLocks noChangeShapeType="1"/>
            </p:cNvSpPr>
            <p:nvPr/>
          </p:nvSpPr>
          <p:spPr bwMode="auto">
            <a:xfrm>
              <a:off x="520" y="2977"/>
              <a:ext cx="31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5129" name="Text Box 12"/>
            <p:cNvSpPr txBox="1">
              <a:spLocks noChangeArrowheads="1"/>
            </p:cNvSpPr>
            <p:nvPr/>
          </p:nvSpPr>
          <p:spPr bwMode="auto">
            <a:xfrm>
              <a:off x="2018" y="3567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/>
                <a:t>Fosforia</a:t>
              </a:r>
            </a:p>
          </p:txBody>
        </p:sp>
        <p:sp>
          <p:nvSpPr>
            <p:cNvPr id="5130" name="Line 13"/>
            <p:cNvSpPr>
              <a:spLocks noChangeShapeType="1"/>
            </p:cNvSpPr>
            <p:nvPr/>
          </p:nvSpPr>
          <p:spPr bwMode="auto">
            <a:xfrm flipH="1" flipV="1">
              <a:off x="2018" y="3340"/>
              <a:ext cx="13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5131" name="Line 14"/>
            <p:cNvSpPr>
              <a:spLocks noChangeShapeType="1"/>
            </p:cNvSpPr>
            <p:nvPr/>
          </p:nvSpPr>
          <p:spPr bwMode="auto">
            <a:xfrm flipV="1">
              <a:off x="2653" y="3657"/>
              <a:ext cx="544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5132" name="Text Box 15"/>
            <p:cNvSpPr txBox="1">
              <a:spLocks noChangeArrowheads="1"/>
            </p:cNvSpPr>
            <p:nvPr/>
          </p:nvSpPr>
          <p:spPr bwMode="auto">
            <a:xfrm>
              <a:off x="4432" y="2445"/>
              <a:ext cx="1260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/>
                <a:t>Partikkeleita, joihin fosfori on kiinnittyneenä</a:t>
              </a:r>
            </a:p>
          </p:txBody>
        </p:sp>
        <p:sp>
          <p:nvSpPr>
            <p:cNvPr id="5133" name="Line 16"/>
            <p:cNvSpPr>
              <a:spLocks noChangeShapeType="1"/>
            </p:cNvSpPr>
            <p:nvPr/>
          </p:nvSpPr>
          <p:spPr bwMode="auto">
            <a:xfrm flipH="1">
              <a:off x="4422" y="3068"/>
              <a:ext cx="408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5134" name="Line 17"/>
            <p:cNvSpPr>
              <a:spLocks noChangeShapeType="1"/>
            </p:cNvSpPr>
            <p:nvPr/>
          </p:nvSpPr>
          <p:spPr bwMode="auto">
            <a:xfrm flipH="1">
              <a:off x="4331" y="3022"/>
              <a:ext cx="408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571500"/>
            <a:ext cx="44672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07950" y="476250"/>
            <a:ext cx="40338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sz="2000"/>
              <a:t>Järvi 226, Ontario, Kanada, 1971</a:t>
            </a:r>
          </a:p>
          <a:p>
            <a:pPr eaLnBrk="1" hangingPunct="1"/>
            <a:r>
              <a:rPr lang="fi-FI" sz="1600"/>
              <a:t>(D. Schindler, Science 184:897-184.)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50825" y="1989138"/>
            <a:ext cx="32575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/>
              <a:t>Lisätty liukoista hiiltä ja typpeä</a:t>
            </a:r>
          </a:p>
          <a:p>
            <a:pPr eaLnBrk="1" hangingPunct="1"/>
            <a:r>
              <a:rPr lang="fi-FI"/>
              <a:t>- tulos: ei leväkasvua</a:t>
            </a:r>
          </a:p>
          <a:p>
            <a:pPr eaLnBrk="1" hangingPunct="1"/>
            <a:endParaRPr lang="fi-FI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50825" y="4529138"/>
            <a:ext cx="3079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/>
              <a:t>Lisätty liukoista hiiltä, typpeä</a:t>
            </a:r>
          </a:p>
          <a:p>
            <a:pPr eaLnBrk="1" hangingPunct="1"/>
            <a:r>
              <a:rPr lang="fi-FI">
                <a:solidFill>
                  <a:srgbClr val="800000"/>
                </a:solidFill>
              </a:rPr>
              <a:t>ja lisäksi fosforia</a:t>
            </a:r>
          </a:p>
          <a:p>
            <a:pPr eaLnBrk="1" hangingPunct="1"/>
            <a:r>
              <a:rPr lang="fi-FI"/>
              <a:t>- tulos: vihreä puuro</a:t>
            </a:r>
          </a:p>
          <a:p>
            <a:pPr eaLnBrk="1" hangingPunct="1"/>
            <a:endParaRPr lang="fi-FI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3635375" y="2205038"/>
            <a:ext cx="1008063" cy="0"/>
          </a:xfrm>
          <a:prstGeom prst="line">
            <a:avLst/>
          </a:prstGeom>
          <a:noFill/>
          <a:ln w="38100">
            <a:solidFill>
              <a:srgbClr val="6666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3635375" y="4941888"/>
            <a:ext cx="1584325" cy="0"/>
          </a:xfrm>
          <a:prstGeom prst="line">
            <a:avLst/>
          </a:prstGeom>
          <a:noFill/>
          <a:ln w="38100">
            <a:solidFill>
              <a:srgbClr val="6666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519113" y="260350"/>
            <a:ext cx="8229600" cy="1143000"/>
          </a:xfrm>
        </p:spPr>
        <p:txBody>
          <a:bodyPr/>
          <a:lstStyle/>
          <a:p>
            <a:pPr eaLnBrk="1" hangingPunct="1"/>
            <a:r>
              <a:rPr lang="fi-FI" smtClean="0"/>
              <a:t>Hankkeen tavoitteet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8569325" cy="48974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1800" smtClean="0"/>
              <a:t>Kehittää menetelmiä, joilla valumavesistä saadaan poistettua rehevöittävä fosforijae (veteen liuennut fosfaatti) ja siten vähentää levien ja vesikasvien kasvua vesistöissä.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  <a:p>
            <a:pPr eaLnBrk="1" hangingPunct="1">
              <a:lnSpc>
                <a:spcPct val="80000"/>
              </a:lnSpc>
            </a:pPr>
            <a:r>
              <a:rPr lang="fi-FI" sz="1800" smtClean="0"/>
              <a:t>Viedä aktiivimenetelmiä käytännön mittakaavaan; kolmen vuoden aikana teimme kenttäkokeita yhteensä 20 kohteessa.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7"/>
          <p:cNvGrpSpPr>
            <a:grpSpLocks/>
          </p:cNvGrpSpPr>
          <p:nvPr/>
        </p:nvGrpSpPr>
        <p:grpSpPr bwMode="auto">
          <a:xfrm>
            <a:off x="250825" y="401638"/>
            <a:ext cx="8353425" cy="5851525"/>
            <a:chOff x="158" y="253"/>
            <a:chExt cx="5262" cy="3686"/>
          </a:xfrm>
        </p:grpSpPr>
        <p:pic>
          <p:nvPicPr>
            <p:cNvPr id="8195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53"/>
              <a:ext cx="5262" cy="3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6" name="Text Box 6"/>
            <p:cNvSpPr txBox="1">
              <a:spLocks noChangeArrowheads="1"/>
            </p:cNvSpPr>
            <p:nvPr/>
          </p:nvSpPr>
          <p:spPr bwMode="auto">
            <a:xfrm>
              <a:off x="703" y="572"/>
              <a:ext cx="1406" cy="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i-FI" sz="1400" b="1"/>
                <a:t>Näytteenottopaikat</a:t>
              </a:r>
            </a:p>
            <a:p>
              <a:pPr eaLnBrk="1" hangingPunct="1"/>
              <a:r>
                <a:rPr lang="fi-FI" sz="1400" b="1"/>
                <a:t>Koepaikat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-26988"/>
            <a:ext cx="10082213" cy="691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title"/>
          </p:nvPr>
        </p:nvSpPr>
        <p:spPr>
          <a:xfrm>
            <a:off x="519113" y="260350"/>
            <a:ext cx="8229600" cy="1143000"/>
          </a:xfrm>
        </p:spPr>
        <p:txBody>
          <a:bodyPr/>
          <a:lstStyle/>
          <a:p>
            <a:pPr eaLnBrk="1" hangingPunct="1"/>
            <a:r>
              <a:rPr lang="fi-FI" smtClean="0"/>
              <a:t>Hankkeen tavoitteet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8569325" cy="48974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1800" smtClean="0"/>
              <a:t>Kehittää menetelmiä, joilla valumavesistä saadaan poistettua rehevöittävä fosforijae (veteen liuennut fosfaatti) ja siten vähentää levien ja vesikasvien kasvua vesistöissä.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  <a:p>
            <a:pPr eaLnBrk="1" hangingPunct="1">
              <a:lnSpc>
                <a:spcPct val="80000"/>
              </a:lnSpc>
            </a:pPr>
            <a:r>
              <a:rPr lang="fi-FI" sz="1800" smtClean="0"/>
              <a:t>Viedä aktiivimenetelmiä käytännön mittakaavaan; kolmen vuoden aikana teimme kenttäkokeita yhteensä 20 kohteessa.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  <a:p>
            <a:pPr lvl="1" eaLnBrk="1" hangingPunct="1">
              <a:lnSpc>
                <a:spcPct val="80000"/>
              </a:lnSpc>
            </a:pPr>
            <a:r>
              <a:rPr lang="fi-FI" sz="1800" b="1" smtClean="0"/>
              <a:t>Laboratoriokokeissa ja pienemmän mittakaavan kokeissa on 1960-luvulta lähtien testattu suuri määrä erilaisia aineita, jotka sitovat liuennutta fosforia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 b="1" smtClean="0"/>
              <a:t>Kenttämittakaavan kokeita maatalouden valumavesien käsittelemiseksi ei ole kuitenkaan tehty – tai ainakaan raportoitu – kuin kourallinen</a:t>
            </a:r>
          </a:p>
          <a:p>
            <a:pPr eaLnBrk="1" hangingPunct="1">
              <a:lnSpc>
                <a:spcPct val="80000"/>
              </a:lnSpc>
            </a:pPr>
            <a:endParaRPr lang="fi-FI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letusrakenne">
  <a:themeElements>
    <a:clrScheme name="Oletusraken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letusraken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1142</Words>
  <Application>Microsoft Office PowerPoint</Application>
  <PresentationFormat>Näytössä katseltava diaesitys (4:3)</PresentationFormat>
  <Paragraphs>125</Paragraphs>
  <Slides>26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0" baseType="lpstr">
      <vt:lpstr>Arial</vt:lpstr>
      <vt:lpstr>Times New Roman</vt:lpstr>
      <vt:lpstr>Calibri</vt:lpstr>
      <vt:lpstr>Oletusrakenne</vt:lpstr>
      <vt:lpstr>Active Wetlands –hankkeen kokeita ja tuloksia</vt:lpstr>
      <vt:lpstr>Hankkeen tavoitteet</vt:lpstr>
      <vt:lpstr>Hankkeen tavoitteet</vt:lpstr>
      <vt:lpstr>Hankkeen tavoitteet</vt:lpstr>
      <vt:lpstr>PowerPoint-esitys</vt:lpstr>
      <vt:lpstr>Hankkeen tavoitteet</vt:lpstr>
      <vt:lpstr>PowerPoint-esitys</vt:lpstr>
      <vt:lpstr>PowerPoint-esitys</vt:lpstr>
      <vt:lpstr>Hankkeen tavoitteet</vt:lpstr>
      <vt:lpstr>Hankkeen tavoitteet</vt:lpstr>
      <vt:lpstr>Hankkeen tavoitteet</vt:lpstr>
      <vt:lpstr>Liukoisen metallisuolan lisäys valumaveteen</vt:lpstr>
      <vt:lpstr>Ferix-3</vt:lpstr>
      <vt:lpstr>PowerPoint-esitys</vt:lpstr>
      <vt:lpstr>PowerPoint-esitys</vt:lpstr>
      <vt:lpstr>PowerPoint-esitys</vt:lpstr>
      <vt:lpstr>PowerPoint-esitys</vt:lpstr>
      <vt:lpstr>Kiinteät fosforinpidättäjät</vt:lpstr>
      <vt:lpstr>Fosforinpidätyksen edellytykset</vt:lpstr>
      <vt:lpstr>PowerPoint-esitys</vt:lpstr>
      <vt:lpstr>PowerPoint-esitys</vt:lpstr>
      <vt:lpstr>Toimiiko käytännön mittakaavassa?</vt:lpstr>
      <vt:lpstr>PowerPoint-esitys</vt:lpstr>
      <vt:lpstr>PowerPoint-esitys</vt:lpstr>
      <vt:lpstr>Yhteenveto</vt:lpstr>
      <vt:lpstr>PowerPoint-esitys</vt:lpstr>
    </vt:vector>
  </TitlesOfParts>
  <Company>MTT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mto46</dc:creator>
  <cp:lastModifiedBy>Joonas Asukas</cp:lastModifiedBy>
  <cp:revision>27</cp:revision>
  <dcterms:created xsi:type="dcterms:W3CDTF">2013-04-22T08:17:38Z</dcterms:created>
  <dcterms:modified xsi:type="dcterms:W3CDTF">2013-05-20T13:38:00Z</dcterms:modified>
</cp:coreProperties>
</file>